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8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4.jpg" ContentType="image/jpg"/>
  <Override PartName="/ppt/media/image37.jpg" ContentType="image/jpg"/>
  <Override PartName="/ppt/media/image45.jpg" ContentType="image/jpg"/>
  <Override PartName="/ppt/media/image46.jpg" ContentType="image/jpg"/>
  <Override PartName="/ppt/media/image57.jpg" ContentType="image/jpg"/>
  <Override PartName="/ppt/media/image69.jpg" ContentType="image/jpg"/>
  <Override PartName="/ppt/media/image70.jpg" ContentType="image/jpg"/>
  <Override PartName="/ppt/media/image80.jpg" ContentType="image/jpg"/>
  <Override PartName="/ppt/media/image81.jpg" ContentType="image/jpg"/>
  <Override PartName="/ppt/media/image100.jpg" ContentType="image/jpg"/>
  <Override PartName="/ppt/media/image101.jpg" ContentType="image/jpg"/>
  <Override PartName="/ppt/media/image103.jpg" ContentType="image/jpg"/>
  <Override PartName="/ppt/media/image105.jpg" ContentType="image/jpg"/>
  <Override PartName="/ppt/media/image107.jpg" ContentType="image/jpg"/>
  <Override PartName="/ppt/media/image108.jpg" ContentType="image/jpg"/>
  <Override PartName="/ppt/media/image115.jpg" ContentType="image/jpg"/>
  <Override PartName="/ppt/media/image125.jpg" ContentType="image/jpg"/>
  <Override PartName="/ppt/media/image126.jpg" ContentType="image/jpg"/>
  <Override PartName="/ppt/media/image129.jpg" ContentType="image/jpg"/>
  <Override PartName="/ppt/media/image130.jpg" ContentType="image/jpg"/>
  <Override PartName="/ppt/media/image131.jpg" ContentType="image/jpg"/>
  <Override PartName="/ppt/media/image132.jpg" ContentType="image/jpg"/>
  <Override PartName="/ppt/media/image133.jpg" ContentType="image/jpg"/>
  <Override PartName="/ppt/media/image141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74" r:id="rId3"/>
  </p:sldMasterIdLst>
  <p:notesMasterIdLst>
    <p:notesMasterId r:id="rId59"/>
  </p:notesMasterIdLst>
  <p:handoutMasterIdLst>
    <p:handoutMasterId r:id="rId60"/>
  </p:handoutMasterIdLst>
  <p:sldIdLst>
    <p:sldId id="332" r:id="rId4"/>
    <p:sldId id="333" r:id="rId5"/>
    <p:sldId id="334" r:id="rId6"/>
    <p:sldId id="335" r:id="rId7"/>
    <p:sldId id="336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3" r:id="rId21"/>
    <p:sldId id="275" r:id="rId22"/>
    <p:sldId id="280" r:id="rId23"/>
    <p:sldId id="282" r:id="rId24"/>
    <p:sldId id="283" r:id="rId25"/>
    <p:sldId id="284" r:id="rId26"/>
    <p:sldId id="285" r:id="rId27"/>
    <p:sldId id="286" r:id="rId28"/>
    <p:sldId id="290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302" r:id="rId37"/>
    <p:sldId id="304" r:id="rId38"/>
    <p:sldId id="305" r:id="rId39"/>
    <p:sldId id="306" r:id="rId40"/>
    <p:sldId id="307" r:id="rId41"/>
    <p:sldId id="312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5" r:id="rId50"/>
    <p:sldId id="327" r:id="rId51"/>
    <p:sldId id="328" r:id="rId52"/>
    <p:sldId id="329" r:id="rId53"/>
    <p:sldId id="330" r:id="rId54"/>
    <p:sldId id="338" r:id="rId55"/>
    <p:sldId id="339" r:id="rId56"/>
    <p:sldId id="340" r:id="rId57"/>
    <p:sldId id="341" r:id="rId5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AB00"/>
    <a:srgbClr val="5F9A7E"/>
    <a:srgbClr val="AFCCBE"/>
    <a:srgbClr val="AFB8B4"/>
    <a:srgbClr val="960982"/>
    <a:srgbClr val="C00CA6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9A94E-3B2E-415A-B26C-2E56CEDBED10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DE668-AE0C-4A3B-8155-9D436CB69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697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C1CC8-B341-4B35-B6D5-C3D2E43E93DA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39BE8-EA6C-4BC5-A4EF-62AEFA87F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735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2872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https://unsplash.com/photos/L0nipfx-Ry4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391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372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36" y="6201155"/>
            <a:ext cx="1306068" cy="3764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1439" y="1436573"/>
            <a:ext cx="3711575" cy="863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07608-3D1B-4BE5-ABBD-97AC50ABACDF}" type="datetime1">
              <a:rPr lang="en-US" smtClean="0"/>
              <a:t>8/10/2023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270DC-04CE-4DA1-BF8A-16BB600C4261}" type="datetime1">
              <a:rPr lang="en-US" smtClean="0"/>
              <a:t>8/10/2023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5347885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3813367"/>
            <a:ext cx="6197600" cy="1626791"/>
          </a:xfrm>
        </p:spPr>
        <p:txBody>
          <a:bodyPr>
            <a:noAutofit/>
          </a:bodyPr>
          <a:lstStyle>
            <a:lvl1pPr marL="0" indent="0">
              <a:buNone/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Текст 7">
            <a:extLst>
              <a:ext uri="{FF2B5EF4-FFF2-40B4-BE49-F238E27FC236}">
                <a16:creationId xmlns:a16="http://schemas.microsoft.com/office/drawing/2014/main" id="{E31BC0AE-422A-4C1F-B33D-DFE97937FD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14680" y="3928858"/>
            <a:ext cx="3818420" cy="11934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PRESENTATION TEMPLATE</a:t>
            </a:r>
            <a:endParaRPr lang="en-US" dirty="0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203" y="5827912"/>
            <a:ext cx="1042911" cy="103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291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cuts Servic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B32E0-F8F3-3597-7F15-D4A94CA5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02187" y="5511836"/>
            <a:ext cx="1134147" cy="1015663"/>
          </a:xfrm>
        </p:spPr>
        <p:txBody>
          <a:bodyPr/>
          <a:lstStyle>
            <a:lvl1pPr algn="ctr">
              <a:defRPr sz="6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F0C701-82BE-2577-5684-B860279668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477" y="1916831"/>
            <a:ext cx="2439034" cy="4081198"/>
          </a:xfrm>
          <a:custGeom>
            <a:avLst/>
            <a:gdLst>
              <a:gd name="connsiteX0" fmla="*/ 0 w 5387347"/>
              <a:gd name="connsiteY0" fmla="*/ 0 h 3600400"/>
              <a:gd name="connsiteX1" fmla="*/ 5387347 w 5387347"/>
              <a:gd name="connsiteY1" fmla="*/ 0 h 3600400"/>
              <a:gd name="connsiteX2" fmla="*/ 5387347 w 5387347"/>
              <a:gd name="connsiteY2" fmla="*/ 3600400 h 3600400"/>
              <a:gd name="connsiteX3" fmla="*/ 0 w 5387347"/>
              <a:gd name="connsiteY3" fmla="*/ 3600400 h 36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7347" h="3600400">
                <a:moveTo>
                  <a:pt x="0" y="0"/>
                </a:moveTo>
                <a:lnTo>
                  <a:pt x="5387347" y="0"/>
                </a:lnTo>
                <a:lnTo>
                  <a:pt x="5387347" y="3600400"/>
                </a:lnTo>
                <a:lnTo>
                  <a:pt x="0" y="3600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68F6D1FE-E56F-3241-6F5F-233B5D67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96451" y="3382834"/>
            <a:ext cx="3859795" cy="92333"/>
          </a:xfrm>
        </p:spPr>
        <p:txBody>
          <a:bodyPr/>
          <a:lstStyle>
            <a:lvl1pPr>
              <a:defRPr spc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www.anubhavtrainings.com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5618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3813367"/>
            <a:ext cx="6197600" cy="1626791"/>
          </a:xfrm>
        </p:spPr>
        <p:txBody>
          <a:bodyPr>
            <a:noAutofit/>
          </a:bodyPr>
          <a:lstStyle>
            <a:lvl1pPr marL="0" indent="0">
              <a:buNone/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Текст 7">
            <a:extLst>
              <a:ext uri="{FF2B5EF4-FFF2-40B4-BE49-F238E27FC236}">
                <a16:creationId xmlns:a16="http://schemas.microsoft.com/office/drawing/2014/main" id="{E31BC0AE-422A-4C1F-B33D-DFE97937FD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14680" y="3928858"/>
            <a:ext cx="3818420" cy="11934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PRESENTATION TEMPLATE</a:t>
            </a:r>
            <a:endParaRPr lang="en-US" dirty="0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207856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Овал 33">
            <a:extLst>
              <a:ext uri="{FF2B5EF4-FFF2-40B4-BE49-F238E27FC236}">
                <a16:creationId xmlns:a16="http://schemas.microsoft.com/office/drawing/2014/main" id="{37EAE53B-AFB3-44ED-883F-57F17134B672}"/>
              </a:ext>
            </a:extLst>
          </p:cNvPr>
          <p:cNvSpPr/>
          <p:nvPr userDrawn="1"/>
        </p:nvSpPr>
        <p:spPr>
          <a:xfrm>
            <a:off x="10439401" y="-2170521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4632" y="3072290"/>
            <a:ext cx="2105545" cy="1302860"/>
          </a:xfrm>
        </p:spPr>
        <p:txBody>
          <a:bodyPr>
            <a:noAutofit/>
          </a:bodyPr>
          <a:lstStyle>
            <a:lvl1pPr marL="0" indent="0">
              <a:buNone/>
              <a:defRPr sz="99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u-RU" dirty="0"/>
              <a:t>45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B55C1AA-2658-44FA-A65A-1B4721D133A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07707" y="3615136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DE95151F-3820-464C-9E7A-E168C07226C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979E5A70-D3F2-41DE-93DB-ECD4E2CE1D3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88657" y="3168650"/>
            <a:ext cx="2105545" cy="40342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</a:t>
            </a:r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8C55378-175B-4DAE-A7BE-7E02E2BF9971}"/>
              </a:ext>
            </a:extLst>
          </p:cNvPr>
          <p:cNvCxnSpPr/>
          <p:nvPr userDrawn="1"/>
        </p:nvCxnSpPr>
        <p:spPr>
          <a:xfrm>
            <a:off x="2432050" y="3662363"/>
            <a:ext cx="754063" cy="0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91362B2F-174C-4B00-B32E-B8F84897249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67277" y="3072290"/>
            <a:ext cx="2105545" cy="1302860"/>
          </a:xfrm>
        </p:spPr>
        <p:txBody>
          <a:bodyPr>
            <a:noAutofit/>
          </a:bodyPr>
          <a:lstStyle>
            <a:lvl1pPr marL="0" indent="0">
              <a:buNone/>
              <a:defRPr sz="99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87</a:t>
            </a:r>
            <a:endParaRPr lang="ru-RU" dirty="0"/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63CB93EC-D1EF-47C5-B9CC-FD182E5BC0F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40352" y="3615136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72191837-0CF4-421E-ADAE-EC983E03FBB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21302" y="3168650"/>
            <a:ext cx="2105545" cy="40342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women</a:t>
            </a:r>
            <a:endParaRPr lang="ru-RU" dirty="0"/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AE3C8A4D-6493-4FF5-9FD0-69ADB9BF3332}"/>
              </a:ext>
            </a:extLst>
          </p:cNvPr>
          <p:cNvCxnSpPr/>
          <p:nvPr userDrawn="1"/>
        </p:nvCxnSpPr>
        <p:spPr>
          <a:xfrm>
            <a:off x="8264695" y="3662363"/>
            <a:ext cx="754063" cy="0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685B6A0A-14CF-447D-9E94-C08BC774E714}"/>
              </a:ext>
            </a:extLst>
          </p:cNvPr>
          <p:cNvGrpSpPr/>
          <p:nvPr userDrawn="1"/>
        </p:nvGrpSpPr>
        <p:grpSpPr>
          <a:xfrm>
            <a:off x="10813258" y="4600569"/>
            <a:ext cx="566738" cy="2231238"/>
            <a:chOff x="10813258" y="4600569"/>
            <a:chExt cx="566738" cy="2231238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896CF8BA-37C3-4CA2-A9CC-F15C7365BDD8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79F0EF99-28A9-4750-AC57-1D7B0697DABB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0AFC4BA3-660A-4823-9EB4-2FDB76A8DC10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F64C2237-F2AB-48B1-AC68-69B35E932F69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BE05102-9A63-44F6-8E04-3C77DA521738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B440E81A-FE16-4ABE-8543-181A2E7E6F91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2699E756-FA63-4528-AE4E-74776B234F1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CB8BEB71-00E6-452B-B04D-5678D20771F4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4FE5F6A9-8E80-411F-A7FF-E9DE16813907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98790EC8-60B7-4672-893B-20772BA43FF7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EBB2EC9D-4F45-4F5A-A3EE-DE5A75F21EA8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B5A54DDC-0814-4D76-BABB-9E0A707524A1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E5D2E6B6-822A-4B80-BC78-3D157B95F37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3BB26744-4D80-4838-9470-3A5F6159ACD9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41B2F649-07D4-4C82-8E0A-00A1A91EB4F7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CA735582-9A55-4C23-8D0B-0C4ACB7F9900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3D8629ED-1FCD-4F0C-9DF6-B5E942B6E015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1A3076A6-7B75-4F1C-B46A-8F910731CD23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967ED74D-E35B-4AF5-BB33-307A5FEB7F5F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02075D7C-0820-4458-A8F2-518B84D45BA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01323C58-0CDE-41DE-A15C-C64B763F2079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73D36F8-AB62-439E-8CD5-B088F75F0CB1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26F28DF6-4011-409B-94B3-C4464401B3BE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3110D207-90DF-4FB4-8BAA-26522D5F994D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7443777B-4D29-442F-9F9F-E1EEE3F2418D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187ED9C0-4E63-4664-9347-EF523BF98BCE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EDA8D4CC-3A39-48F8-8AFE-1D9ADFAE8A9B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ACD4DA14-7D7D-4059-BF00-A59C9B8A3D78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4C041B0D-F8FD-4584-8B2D-CFD46223C934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486EEAC3-3E0A-407A-9B8D-FCCE729CC417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7556218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C02031-7A69-4C21-ADAC-E1285DFBD042}"/>
              </a:ext>
            </a:extLst>
          </p:cNvPr>
          <p:cNvSpPr/>
          <p:nvPr userDrawn="1"/>
        </p:nvSpPr>
        <p:spPr>
          <a:xfrm>
            <a:off x="0" y="0"/>
            <a:ext cx="12192000" cy="53450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3C36AF42-C37D-44C4-ABA4-7B47E2D7FB07}"/>
              </a:ext>
            </a:extLst>
          </p:cNvPr>
          <p:cNvSpPr/>
          <p:nvPr userDrawn="1"/>
        </p:nvSpPr>
        <p:spPr>
          <a:xfrm>
            <a:off x="9893300" y="4177987"/>
            <a:ext cx="2546663" cy="2546663"/>
          </a:xfrm>
          <a:prstGeom prst="ellipse">
            <a:avLst/>
          </a:prstGeom>
          <a:noFill/>
          <a:ln w="254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252CB482-A127-4BBB-BB7B-2CEB0C00C320}"/>
              </a:ext>
            </a:extLst>
          </p:cNvPr>
          <p:cNvSpPr/>
          <p:nvPr userDrawn="1"/>
        </p:nvSpPr>
        <p:spPr>
          <a:xfrm>
            <a:off x="0" y="5345083"/>
            <a:ext cx="12192000" cy="1509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CD624022-406C-45E3-B321-94DC5D85D5EC}"/>
              </a:ext>
            </a:extLst>
          </p:cNvPr>
          <p:cNvSpPr/>
          <p:nvPr userDrawn="1"/>
        </p:nvSpPr>
        <p:spPr>
          <a:xfrm>
            <a:off x="-2245135" y="-2119232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6022C4BF-9B09-4E34-B10F-5633BF9C828C}"/>
              </a:ext>
            </a:extLst>
          </p:cNvPr>
          <p:cNvGrpSpPr/>
          <p:nvPr userDrawn="1"/>
        </p:nvGrpSpPr>
        <p:grpSpPr>
          <a:xfrm>
            <a:off x="10025858" y="0"/>
            <a:ext cx="566738" cy="2231238"/>
            <a:chOff x="10813258" y="4600569"/>
            <a:chExt cx="566738" cy="2231238"/>
          </a:xfrm>
          <a:solidFill>
            <a:schemeClr val="bg1"/>
          </a:solidFill>
        </p:grpSpPr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450CC9E2-1810-4FDD-8266-17D18A3133A5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3D4D6528-6EEB-48C5-ACD9-56D81DCA275F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3D450A31-BE92-4A91-A77C-78D61A60CD4F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1B457871-DD64-4B19-9ED8-EEE19B6001FA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12A1F3B-0B16-413E-A2DA-0D74D8CECC9A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160EB6C9-328E-434E-B71C-C17D48A79CE4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A934B806-05D9-4AC8-B982-E6578E7A9530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040CE8B9-E5B8-475D-9659-25D70F6A1982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FA0287FC-53A8-4404-8B40-84472CF27B23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78880A96-AF14-4C64-A535-611A4497CBF4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C7BEB25A-EE8C-46EB-B653-68714115E3D7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8EB7B95A-0A2E-466B-B46A-5E66F8495104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902C2E81-CA1A-4E82-9DEA-4D892FB67DD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8B988A79-1A93-40B4-B58C-61257D3E8C41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2B688CF2-A1EE-46B3-85D5-D8676DFE60A0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9A560BC9-8588-42C1-8E52-4876F46A2012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B4640378-11F9-4747-B122-76A005CA80C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0EBD9BC7-44F4-4CDE-9BC1-08395B734AA8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70CBDE06-570E-4131-B93E-103C888E505F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D2F5C1B8-44D2-4FE0-885A-7A8330FDD9E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2E548C60-6D89-4FB5-9035-D3E4753642EF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EF1C3951-8CE3-422D-9C16-CF745DAF9573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1CC44B2D-BFD0-470B-B502-36EE54919DF8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635C1A7A-0FD9-4FB6-9D70-557B03A34043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7B145E88-F3ED-436F-9198-DF5D7640763A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3B51B5A6-E90F-4FDA-957B-3805A5162F33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3D309B9B-2CA1-45BA-AFD6-4CF34F78F6AF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6C040EDC-BB71-452B-BD39-FF6D9ACADF6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858ACDA7-BCFB-49A5-967F-F0E8FA073E78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DB5DF943-BF20-4DB2-9163-044CD0927DC2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7" name="Прямая соединительная линия 96">
            <a:extLst>
              <a:ext uri="{FF2B5EF4-FFF2-40B4-BE49-F238E27FC236}">
                <a16:creationId xmlns:a16="http://schemas.microsoft.com/office/drawing/2014/main" id="{BAD7C287-9918-4BB8-B560-7CC446C59DDF}"/>
              </a:ext>
            </a:extLst>
          </p:cNvPr>
          <p:cNvCxnSpPr>
            <a:cxnSpLocks/>
          </p:cNvCxnSpPr>
          <p:nvPr userDrawn="1"/>
        </p:nvCxnSpPr>
        <p:spPr>
          <a:xfrm>
            <a:off x="0" y="3581400"/>
            <a:ext cx="686752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Текст 3">
            <a:extLst>
              <a:ext uri="{FF2B5EF4-FFF2-40B4-BE49-F238E27FC236}">
                <a16:creationId xmlns:a16="http://schemas.microsoft.com/office/drawing/2014/main" id="{F8E33BBB-5D6C-4B96-B604-8BE13CDACC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18974" y="2975453"/>
            <a:ext cx="4901576" cy="96202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Sample</a:t>
            </a:r>
            <a:endParaRPr lang="ru-RU" dirty="0"/>
          </a:p>
        </p:txBody>
      </p:sp>
      <p:sp>
        <p:nvSpPr>
          <p:cNvPr id="99" name="Текст 3">
            <a:extLst>
              <a:ext uri="{FF2B5EF4-FFF2-40B4-BE49-F238E27FC236}">
                <a16:creationId xmlns:a16="http://schemas.microsoft.com/office/drawing/2014/main" id="{966F9404-39CB-4051-990B-8190F188D45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18974" y="3937481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header</a:t>
            </a:r>
            <a:endParaRPr lang="ru-RU" dirty="0"/>
          </a:p>
          <a:p>
            <a:pPr lvl="0"/>
            <a:endParaRPr lang="ru-RU" dirty="0"/>
          </a:p>
        </p:txBody>
      </p:sp>
      <p:sp>
        <p:nvSpPr>
          <p:cNvPr id="104" name="Текст 3">
            <a:extLst>
              <a:ext uri="{FF2B5EF4-FFF2-40B4-BE49-F238E27FC236}">
                <a16:creationId xmlns:a16="http://schemas.microsoft.com/office/drawing/2014/main" id="{031416C0-58A0-4E60-A9D0-A3D2FE5E6A6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53166" y="1533840"/>
            <a:ext cx="6022434" cy="563879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</a:t>
            </a:r>
            <a:endParaRPr lang="ru-RU" dirty="0"/>
          </a:p>
        </p:txBody>
      </p:sp>
      <p:sp>
        <p:nvSpPr>
          <p:cNvPr id="107" name="Текст 3">
            <a:extLst>
              <a:ext uri="{FF2B5EF4-FFF2-40B4-BE49-F238E27FC236}">
                <a16:creationId xmlns:a16="http://schemas.microsoft.com/office/drawing/2014/main" id="{25C3665A-50F2-41B8-B9F5-FB635CAA7E8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32050" y="2013581"/>
            <a:ext cx="4901576" cy="82597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6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 Edit text here. This is a text placeholder.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9563748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Рисунок 13">
            <a:extLst>
              <a:ext uri="{FF2B5EF4-FFF2-40B4-BE49-F238E27FC236}">
                <a16:creationId xmlns:a16="http://schemas.microsoft.com/office/drawing/2014/main" id="{19B8EB71-2BA3-4315-86EA-D6365F74CCB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-18354" y="0"/>
            <a:ext cx="12210354" cy="5345079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cxnSp>
        <p:nvCxnSpPr>
          <p:cNvPr id="97" name="Прямая соединительная линия 96">
            <a:extLst>
              <a:ext uri="{FF2B5EF4-FFF2-40B4-BE49-F238E27FC236}">
                <a16:creationId xmlns:a16="http://schemas.microsoft.com/office/drawing/2014/main" id="{BAD7C287-9918-4BB8-B560-7CC446C59DDF}"/>
              </a:ext>
            </a:extLst>
          </p:cNvPr>
          <p:cNvCxnSpPr>
            <a:cxnSpLocks/>
          </p:cNvCxnSpPr>
          <p:nvPr userDrawn="1"/>
        </p:nvCxnSpPr>
        <p:spPr>
          <a:xfrm>
            <a:off x="0" y="3581400"/>
            <a:ext cx="686752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Текст 3">
            <a:extLst>
              <a:ext uri="{FF2B5EF4-FFF2-40B4-BE49-F238E27FC236}">
                <a16:creationId xmlns:a16="http://schemas.microsoft.com/office/drawing/2014/main" id="{F8E33BBB-5D6C-4B96-B604-8BE13CDACC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18974" y="2975453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Sample</a:t>
            </a:r>
            <a:endParaRPr lang="ru-RU" dirty="0"/>
          </a:p>
        </p:txBody>
      </p:sp>
      <p:sp>
        <p:nvSpPr>
          <p:cNvPr id="99" name="Текст 3">
            <a:extLst>
              <a:ext uri="{FF2B5EF4-FFF2-40B4-BE49-F238E27FC236}">
                <a16:creationId xmlns:a16="http://schemas.microsoft.com/office/drawing/2014/main" id="{966F9404-39CB-4051-990B-8190F188D45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18974" y="3937481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sp>
        <p:nvSpPr>
          <p:cNvPr id="104" name="Текст 3">
            <a:extLst>
              <a:ext uri="{FF2B5EF4-FFF2-40B4-BE49-F238E27FC236}">
                <a16:creationId xmlns:a16="http://schemas.microsoft.com/office/drawing/2014/main" id="{031416C0-58A0-4E60-A9D0-A3D2FE5E6A6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53166" y="1533840"/>
            <a:ext cx="6022434" cy="563879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</a:t>
            </a:r>
            <a:endParaRPr lang="ru-RU" dirty="0"/>
          </a:p>
        </p:txBody>
      </p:sp>
      <p:sp>
        <p:nvSpPr>
          <p:cNvPr id="107" name="Текст 3">
            <a:extLst>
              <a:ext uri="{FF2B5EF4-FFF2-40B4-BE49-F238E27FC236}">
                <a16:creationId xmlns:a16="http://schemas.microsoft.com/office/drawing/2014/main" id="{25C3665A-50F2-41B8-B9F5-FB635CAA7E8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32050" y="2013581"/>
            <a:ext cx="4901576" cy="82597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6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 Edit text here. This is a text placeholder.</a:t>
            </a:r>
            <a:endParaRPr lang="ru-RU" dirty="0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252CB482-A127-4BBB-BB7B-2CEB0C00C320}"/>
              </a:ext>
            </a:extLst>
          </p:cNvPr>
          <p:cNvSpPr/>
          <p:nvPr userDrawn="1"/>
        </p:nvSpPr>
        <p:spPr>
          <a:xfrm>
            <a:off x="0" y="5345083"/>
            <a:ext cx="12192000" cy="1509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2688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DE95151F-3820-464C-9E7A-E168C07226C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Текст 7">
            <a:extLst>
              <a:ext uri="{FF2B5EF4-FFF2-40B4-BE49-F238E27FC236}">
                <a16:creationId xmlns:a16="http://schemas.microsoft.com/office/drawing/2014/main" id="{CC79085B-2938-450A-B536-213A2EA6A8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6106" y="3251115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F618FB07-4A2B-4E88-83CB-0787D94A45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5221" y="3505124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01</a:t>
            </a:r>
            <a:endParaRPr lang="ru-RU" dirty="0"/>
          </a:p>
        </p:txBody>
      </p: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1EB6A55A-C999-4AA3-A3CB-BC96A27BA56D}"/>
              </a:ext>
            </a:extLst>
          </p:cNvPr>
          <p:cNvCxnSpPr>
            <a:cxnSpLocks/>
          </p:cNvCxnSpPr>
          <p:nvPr userDrawn="1"/>
        </p:nvCxnSpPr>
        <p:spPr>
          <a:xfrm>
            <a:off x="919481" y="3423740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Текст 7">
            <a:extLst>
              <a:ext uri="{FF2B5EF4-FFF2-40B4-BE49-F238E27FC236}">
                <a16:creationId xmlns:a16="http://schemas.microsoft.com/office/drawing/2014/main" id="{E2249EE0-BC32-403F-924D-EACC5C5DF3B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6106" y="4514773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69" name="Текст 3">
            <a:extLst>
              <a:ext uri="{FF2B5EF4-FFF2-40B4-BE49-F238E27FC236}">
                <a16:creationId xmlns:a16="http://schemas.microsoft.com/office/drawing/2014/main" id="{938ED2FB-1544-44F5-89DD-1F037AF68FD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5221" y="4768782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03</a:t>
            </a:r>
            <a:endParaRPr lang="ru-RU" dirty="0"/>
          </a:p>
        </p:txBody>
      </p: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59836EBE-C7FE-4C88-B712-C7783957B013}"/>
              </a:ext>
            </a:extLst>
          </p:cNvPr>
          <p:cNvCxnSpPr>
            <a:cxnSpLocks/>
          </p:cNvCxnSpPr>
          <p:nvPr userDrawn="1"/>
        </p:nvCxnSpPr>
        <p:spPr>
          <a:xfrm>
            <a:off x="919481" y="4687398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Текст 7">
            <a:extLst>
              <a:ext uri="{FF2B5EF4-FFF2-40B4-BE49-F238E27FC236}">
                <a16:creationId xmlns:a16="http://schemas.microsoft.com/office/drawing/2014/main" id="{241CD1BB-7DB2-48FD-ABE5-BC88D6C271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614981" y="3251115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8DAF90D0-D73D-42CA-9BE8-C11081F035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104096" y="3505124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02</a:t>
            </a:r>
            <a:endParaRPr lang="ru-RU" dirty="0"/>
          </a:p>
        </p:txBody>
      </p:sp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id="{B412DDC4-C47E-4CF3-A6D5-30B939AD3704}"/>
              </a:ext>
            </a:extLst>
          </p:cNvPr>
          <p:cNvCxnSpPr>
            <a:cxnSpLocks/>
          </p:cNvCxnSpPr>
          <p:nvPr userDrawn="1"/>
        </p:nvCxnSpPr>
        <p:spPr>
          <a:xfrm>
            <a:off x="4598356" y="3423740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Текст 7">
            <a:extLst>
              <a:ext uri="{FF2B5EF4-FFF2-40B4-BE49-F238E27FC236}">
                <a16:creationId xmlns:a16="http://schemas.microsoft.com/office/drawing/2014/main" id="{3E0DFC61-E159-48CA-9BD4-2246749C7CB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14981" y="4514773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75" name="Текст 3">
            <a:extLst>
              <a:ext uri="{FF2B5EF4-FFF2-40B4-BE49-F238E27FC236}">
                <a16:creationId xmlns:a16="http://schemas.microsoft.com/office/drawing/2014/main" id="{7C3ED91A-0A9C-462C-B62D-EEA0645A3DD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104096" y="4768782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04</a:t>
            </a:r>
            <a:endParaRPr lang="ru-RU" dirty="0"/>
          </a:p>
        </p:txBody>
      </p:sp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953950EA-1E9C-4F5F-A97B-27ED4C7BF6E1}"/>
              </a:ext>
            </a:extLst>
          </p:cNvPr>
          <p:cNvCxnSpPr>
            <a:cxnSpLocks/>
          </p:cNvCxnSpPr>
          <p:nvPr userDrawn="1"/>
        </p:nvCxnSpPr>
        <p:spPr>
          <a:xfrm>
            <a:off x="4598356" y="4687398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Рисунок 13">
            <a:extLst>
              <a:ext uri="{FF2B5EF4-FFF2-40B4-BE49-F238E27FC236}">
                <a16:creationId xmlns:a16="http://schemas.microsoft.com/office/drawing/2014/main" id="{0A327FF4-DA54-4074-B1EC-2A7635A1E9D6}"/>
              </a:ext>
            </a:extLst>
          </p:cNvPr>
          <p:cNvSpPr/>
          <p:nvPr/>
        </p:nvSpPr>
        <p:spPr>
          <a:xfrm>
            <a:off x="6376196" y="4010169"/>
            <a:ext cx="6209783" cy="6329432"/>
          </a:xfrm>
          <a:custGeom>
            <a:avLst/>
            <a:gdLst>
              <a:gd name="connsiteX0" fmla="*/ 455160 w 6209783"/>
              <a:gd name="connsiteY0" fmla="*/ 3533608 h 6329432"/>
              <a:gd name="connsiteX1" fmla="*/ 139519 w 6209783"/>
              <a:gd name="connsiteY1" fmla="*/ 1522165 h 6329432"/>
              <a:gd name="connsiteX2" fmla="*/ 2140636 w 6209783"/>
              <a:gd name="connsiteY2" fmla="*/ 1165196 h 6329432"/>
              <a:gd name="connsiteX3" fmla="*/ 4018599 w 6209783"/>
              <a:gd name="connsiteY3" fmla="*/ 35099 h 6329432"/>
              <a:gd name="connsiteX4" fmla="*/ 4833110 w 6209783"/>
              <a:gd name="connsiteY4" fmla="*/ 2096887 h 6329432"/>
              <a:gd name="connsiteX5" fmla="*/ 5883365 w 6209783"/>
              <a:gd name="connsiteY5" fmla="*/ 3485485 h 6329432"/>
              <a:gd name="connsiteX6" fmla="*/ 5980508 w 6209783"/>
              <a:gd name="connsiteY6" fmla="*/ 5694350 h 6329432"/>
              <a:gd name="connsiteX7" fmla="*/ 3816919 w 6209783"/>
              <a:gd name="connsiteY7" fmla="*/ 6180987 h 6329432"/>
              <a:gd name="connsiteX8" fmla="*/ 2065030 w 6209783"/>
              <a:gd name="connsiteY8" fmla="*/ 6244736 h 6329432"/>
              <a:gd name="connsiteX9" fmla="*/ 831215 w 6209783"/>
              <a:gd name="connsiteY9" fmla="*/ 5063967 h 6329432"/>
              <a:gd name="connsiteX10" fmla="*/ 455160 w 6209783"/>
              <a:gd name="connsiteY10" fmla="*/ 3533608 h 632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09783" h="6329432">
                <a:moveTo>
                  <a:pt x="455160" y="3533608"/>
                </a:moveTo>
                <a:cubicBezTo>
                  <a:pt x="321814" y="2850808"/>
                  <a:pt x="-263644" y="2088691"/>
                  <a:pt x="139519" y="1522165"/>
                </a:cubicBezTo>
                <a:cubicBezTo>
                  <a:pt x="542667" y="955674"/>
                  <a:pt x="1491995" y="1413859"/>
                  <a:pt x="2140636" y="1165196"/>
                </a:cubicBezTo>
                <a:cubicBezTo>
                  <a:pt x="2839770" y="897178"/>
                  <a:pt x="3311031" y="-209744"/>
                  <a:pt x="4018599" y="35099"/>
                </a:cubicBezTo>
                <a:cubicBezTo>
                  <a:pt x="4733514" y="282489"/>
                  <a:pt x="4473014" y="1430598"/>
                  <a:pt x="4833110" y="2096887"/>
                </a:cubicBezTo>
                <a:cubicBezTo>
                  <a:pt x="5116032" y="2620363"/>
                  <a:pt x="5702516" y="2918445"/>
                  <a:pt x="5883365" y="3485485"/>
                </a:cubicBezTo>
                <a:cubicBezTo>
                  <a:pt x="6112900" y="4205151"/>
                  <a:pt x="6439864" y="5095160"/>
                  <a:pt x="5980508" y="5694350"/>
                </a:cubicBezTo>
                <a:cubicBezTo>
                  <a:pt x="5519034" y="6296316"/>
                  <a:pt x="4567262" y="6075516"/>
                  <a:pt x="3816919" y="6180987"/>
                </a:cubicBezTo>
                <a:cubicBezTo>
                  <a:pt x="3223723" y="6264370"/>
                  <a:pt x="2626184" y="6454671"/>
                  <a:pt x="2065030" y="6244736"/>
                </a:cubicBezTo>
                <a:cubicBezTo>
                  <a:pt x="1518821" y="6040387"/>
                  <a:pt x="1129284" y="5565931"/>
                  <a:pt x="831215" y="5063967"/>
                </a:cubicBezTo>
                <a:cubicBezTo>
                  <a:pt x="556380" y="4601129"/>
                  <a:pt x="558375" y="4062110"/>
                  <a:pt x="455160" y="3533608"/>
                </a:cubicBezTo>
                <a:close/>
              </a:path>
            </a:pathLst>
          </a:custGeom>
          <a:solidFill>
            <a:srgbClr val="FFC000"/>
          </a:solidFill>
          <a:ln w="119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17">
            <a:extLst>
              <a:ext uri="{FF2B5EF4-FFF2-40B4-BE49-F238E27FC236}">
                <a16:creationId xmlns:a16="http://schemas.microsoft.com/office/drawing/2014/main" id="{FE16033E-4934-45C7-99FA-9DA4A55EE3B9}"/>
              </a:ext>
            </a:extLst>
          </p:cNvPr>
          <p:cNvSpPr/>
          <p:nvPr/>
        </p:nvSpPr>
        <p:spPr>
          <a:xfrm>
            <a:off x="8749098" y="2041750"/>
            <a:ext cx="6329432" cy="6233712"/>
          </a:xfrm>
          <a:custGeom>
            <a:avLst/>
            <a:gdLst>
              <a:gd name="connsiteX0" fmla="*/ 6303140 w 6329431"/>
              <a:gd name="connsiteY0" fmla="*/ 2117333 h 6233712"/>
              <a:gd name="connsiteX1" fmla="*/ 5510849 w 6329431"/>
              <a:gd name="connsiteY1" fmla="*/ 4053397 h 6233712"/>
              <a:gd name="connsiteX2" fmla="*/ 4843925 w 6329431"/>
              <a:gd name="connsiteY2" fmla="*/ 6120537 h 6233712"/>
              <a:gd name="connsiteX3" fmla="*/ 2695879 w 6329431"/>
              <a:gd name="connsiteY3" fmla="*/ 5725216 h 6233712"/>
              <a:gd name="connsiteX4" fmla="*/ 1006355 w 6329431"/>
              <a:gd name="connsiteY4" fmla="*/ 5264352 h 6233712"/>
              <a:gd name="connsiteX5" fmla="*/ 6687 w 6329431"/>
              <a:gd name="connsiteY5" fmla="*/ 3753030 h 6233712"/>
              <a:gd name="connsiteX6" fmla="*/ 647696 w 6329431"/>
              <a:gd name="connsiteY6" fmla="*/ 2143883 h 6233712"/>
              <a:gd name="connsiteX7" fmla="*/ 1399362 w 6329431"/>
              <a:gd name="connsiteY7" fmla="*/ 726660 h 6233712"/>
              <a:gd name="connsiteX8" fmla="*/ 3039570 w 6329431"/>
              <a:gd name="connsiteY8" fmla="*/ 3563 h 6233712"/>
              <a:gd name="connsiteX9" fmla="*/ 4554662 w 6329431"/>
              <a:gd name="connsiteY9" fmla="*/ 950323 h 6233712"/>
              <a:gd name="connsiteX10" fmla="*/ 6303140 w 6329431"/>
              <a:gd name="connsiteY10" fmla="*/ 2117333 h 623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29431" h="6233712">
                <a:moveTo>
                  <a:pt x="6303140" y="2117333"/>
                </a:moveTo>
                <a:cubicBezTo>
                  <a:pt x="6513627" y="2800433"/>
                  <a:pt x="5755639" y="3381831"/>
                  <a:pt x="5510849" y="4053397"/>
                </a:cubicBezTo>
                <a:cubicBezTo>
                  <a:pt x="5256678" y="4750699"/>
                  <a:pt x="5482049" y="5741548"/>
                  <a:pt x="4843925" y="6120537"/>
                </a:cubicBezTo>
                <a:cubicBezTo>
                  <a:pt x="4202260" y="6501631"/>
                  <a:pt x="3424278" y="5887736"/>
                  <a:pt x="2695879" y="5725216"/>
                </a:cubicBezTo>
                <a:cubicBezTo>
                  <a:pt x="2111848" y="5594919"/>
                  <a:pt x="1488895" y="5618238"/>
                  <a:pt x="1006355" y="5264352"/>
                </a:cubicBezTo>
                <a:cubicBezTo>
                  <a:pt x="507072" y="4898191"/>
                  <a:pt x="77385" y="4368146"/>
                  <a:pt x="6687" y="3753030"/>
                </a:cubicBezTo>
                <a:cubicBezTo>
                  <a:pt x="-60895" y="3165039"/>
                  <a:pt x="400275" y="2681537"/>
                  <a:pt x="647696" y="2143883"/>
                </a:cubicBezTo>
                <a:cubicBezTo>
                  <a:pt x="876847" y="1645927"/>
                  <a:pt x="990874" y="1092187"/>
                  <a:pt x="1399362" y="726660"/>
                </a:cubicBezTo>
                <a:cubicBezTo>
                  <a:pt x="1855799" y="318227"/>
                  <a:pt x="2428607" y="-39745"/>
                  <a:pt x="3039570" y="3563"/>
                </a:cubicBezTo>
                <a:cubicBezTo>
                  <a:pt x="3648500" y="46727"/>
                  <a:pt x="4042289" y="618460"/>
                  <a:pt x="4554662" y="950323"/>
                </a:cubicBezTo>
                <a:cubicBezTo>
                  <a:pt x="5157549" y="1340799"/>
                  <a:pt x="6091613" y="1430882"/>
                  <a:pt x="6303140" y="2117333"/>
                </a:cubicBezTo>
                <a:close/>
              </a:path>
            </a:pathLst>
          </a:custGeom>
          <a:solidFill>
            <a:srgbClr val="7FDEFA"/>
          </a:solidFill>
          <a:ln w="11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Рисунок 8">
            <a:extLst>
              <a:ext uri="{FF2B5EF4-FFF2-40B4-BE49-F238E27FC236}">
                <a16:creationId xmlns:a16="http://schemas.microsoft.com/office/drawing/2014/main" id="{44F70139-5F6D-4E0C-8263-9E35BEF530AC}"/>
              </a:ext>
            </a:extLst>
          </p:cNvPr>
          <p:cNvSpPr/>
          <p:nvPr/>
        </p:nvSpPr>
        <p:spPr>
          <a:xfrm>
            <a:off x="7498145" y="2767053"/>
            <a:ext cx="5608341" cy="4812025"/>
          </a:xfrm>
          <a:custGeom>
            <a:avLst/>
            <a:gdLst>
              <a:gd name="connsiteX0" fmla="*/ 3566783 w 5608340"/>
              <a:gd name="connsiteY0" fmla="*/ 132566 h 4812025"/>
              <a:gd name="connsiteX1" fmla="*/ 4709917 w 5608340"/>
              <a:gd name="connsiteY1" fmla="*/ 994479 h 4812025"/>
              <a:gd name="connsiteX2" fmla="*/ 5602508 w 5608340"/>
              <a:gd name="connsiteY2" fmla="*/ 2293066 h 4812025"/>
              <a:gd name="connsiteX3" fmla="*/ 5114298 w 5608340"/>
              <a:gd name="connsiteY3" fmla="*/ 3856280 h 4812025"/>
              <a:gd name="connsiteX4" fmla="*/ 3741904 w 5608340"/>
              <a:gd name="connsiteY4" fmla="*/ 4597002 h 4812025"/>
              <a:gd name="connsiteX5" fmla="*/ 2300458 w 5608340"/>
              <a:gd name="connsiteY5" fmla="*/ 4625749 h 4812025"/>
              <a:gd name="connsiteX6" fmla="*/ 177683 w 5608340"/>
              <a:gd name="connsiteY6" fmla="*/ 4564046 h 4812025"/>
              <a:gd name="connsiteX7" fmla="*/ 362480 w 5608340"/>
              <a:gd name="connsiteY7" fmla="*/ 2497833 h 4812025"/>
              <a:gd name="connsiteX8" fmla="*/ 336374 w 5608340"/>
              <a:gd name="connsiteY8" fmla="*/ 667773 h 4812025"/>
              <a:gd name="connsiteX9" fmla="*/ 2064259 w 5608340"/>
              <a:gd name="connsiteY9" fmla="*/ 61046 h 4812025"/>
              <a:gd name="connsiteX10" fmla="*/ 3566783 w 5608340"/>
              <a:gd name="connsiteY10" fmla="*/ 132566 h 481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08340" h="4812025">
                <a:moveTo>
                  <a:pt x="3566783" y="132566"/>
                </a:moveTo>
                <a:cubicBezTo>
                  <a:pt x="4028180" y="295355"/>
                  <a:pt x="4374498" y="638503"/>
                  <a:pt x="4709917" y="994479"/>
                </a:cubicBezTo>
                <a:cubicBezTo>
                  <a:pt x="5079226" y="1386437"/>
                  <a:pt x="5527211" y="1760239"/>
                  <a:pt x="5602508" y="2293066"/>
                </a:cubicBezTo>
                <a:cubicBezTo>
                  <a:pt x="5680809" y="2847268"/>
                  <a:pt x="5465940" y="3420843"/>
                  <a:pt x="5114298" y="3856280"/>
                </a:cubicBezTo>
                <a:cubicBezTo>
                  <a:pt x="4779652" y="4270660"/>
                  <a:pt x="4256063" y="4456396"/>
                  <a:pt x="3741904" y="4597002"/>
                </a:cubicBezTo>
                <a:cubicBezTo>
                  <a:pt x="3266833" y="4726916"/>
                  <a:pt x="2793082" y="4630311"/>
                  <a:pt x="2300458" y="4625749"/>
                </a:cubicBezTo>
                <a:cubicBezTo>
                  <a:pt x="1574855" y="4619049"/>
                  <a:pt x="666144" y="5100376"/>
                  <a:pt x="177683" y="4564046"/>
                </a:cubicBezTo>
                <a:cubicBezTo>
                  <a:pt x="-300042" y="4039501"/>
                  <a:pt x="333633" y="3206099"/>
                  <a:pt x="362480" y="2497833"/>
                </a:cubicBezTo>
                <a:cubicBezTo>
                  <a:pt x="387934" y="1872986"/>
                  <a:pt x="-21714" y="1180521"/>
                  <a:pt x="336374" y="667773"/>
                </a:cubicBezTo>
                <a:cubicBezTo>
                  <a:pt x="694391" y="155134"/>
                  <a:pt x="1446796" y="163347"/>
                  <a:pt x="2064259" y="61046"/>
                </a:cubicBezTo>
                <a:cubicBezTo>
                  <a:pt x="2571240" y="-22950"/>
                  <a:pt x="3082054" y="-38457"/>
                  <a:pt x="3566783" y="132566"/>
                </a:cubicBezTo>
                <a:close/>
              </a:path>
            </a:pathLst>
          </a:custGeom>
          <a:solidFill>
            <a:srgbClr val="B9DB7C"/>
          </a:solidFill>
          <a:ln w="113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3454207B-6985-4203-BF9E-F64DB0CD0C72}"/>
              </a:ext>
            </a:extLst>
          </p:cNvPr>
          <p:cNvSpPr/>
          <p:nvPr userDrawn="1"/>
        </p:nvSpPr>
        <p:spPr>
          <a:xfrm>
            <a:off x="8296030" y="3667989"/>
            <a:ext cx="5432003" cy="54320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Рисунок 21">
            <a:extLst>
              <a:ext uri="{FF2B5EF4-FFF2-40B4-BE49-F238E27FC236}">
                <a16:creationId xmlns:a16="http://schemas.microsoft.com/office/drawing/2014/main" id="{FB8A2738-31C8-4952-AE13-9AFB2924FB4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04262" y="3776221"/>
            <a:ext cx="5215538" cy="5215538"/>
          </a:xfrm>
          <a:prstGeom prst="ellipse">
            <a:avLst/>
          </a:prstGeom>
          <a:ln w="73025" cap="flat" cmpd="sng">
            <a:noFill/>
            <a:round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1734"/>
      </p:ext>
    </p:extLst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va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65316" y="875434"/>
            <a:ext cx="5661368" cy="825978"/>
          </a:xfrm>
        </p:spPr>
        <p:txBody>
          <a:bodyPr>
            <a:noAutofit/>
          </a:bodyPr>
          <a:lstStyle>
            <a:lvl1pPr marL="0" indent="0" algn="ctr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Текст 7">
            <a:extLst>
              <a:ext uri="{FF2B5EF4-FFF2-40B4-BE49-F238E27FC236}">
                <a16:creationId xmlns:a16="http://schemas.microsoft.com/office/drawing/2014/main" id="{CFF341A2-88DA-43DA-A9AB-4CCE5B78F7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07270" y="235613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27" name="Текст 7">
            <a:extLst>
              <a:ext uri="{FF2B5EF4-FFF2-40B4-BE49-F238E27FC236}">
                <a16:creationId xmlns:a16="http://schemas.microsoft.com/office/drawing/2014/main" id="{C74183DE-A2C6-4413-BCD8-2A30FF4977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7270" y="367058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8EF4AB86-BBEE-4ADD-9DCB-7C99E1ABD92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7270" y="498503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7603E0BA-FA5B-4B8E-815F-9E2F5499781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02987" y="2356133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7" name="Текст 7">
            <a:extLst>
              <a:ext uri="{FF2B5EF4-FFF2-40B4-BE49-F238E27FC236}">
                <a16:creationId xmlns:a16="http://schemas.microsoft.com/office/drawing/2014/main" id="{9BB23542-983F-4B71-BDDE-0039BBC3A34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02987" y="3670583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CB404E52-7EC7-4899-99A7-0081964EFB2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02987" y="5014651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" name="Рисунок 11">
            <a:extLst>
              <a:ext uri="{FF2B5EF4-FFF2-40B4-BE49-F238E27FC236}">
                <a16:creationId xmlns:a16="http://schemas.microsoft.com/office/drawing/2014/main" id="{D31D197C-0248-45FA-9059-39C436A9ABCB}"/>
              </a:ext>
            </a:extLst>
          </p:cNvPr>
          <p:cNvSpPr/>
          <p:nvPr/>
        </p:nvSpPr>
        <p:spPr>
          <a:xfrm>
            <a:off x="4997760" y="2731252"/>
            <a:ext cx="2875051" cy="2500044"/>
          </a:xfrm>
          <a:custGeom>
            <a:avLst/>
            <a:gdLst>
              <a:gd name="connsiteX0" fmla="*/ 1342 w 2875050"/>
              <a:gd name="connsiteY0" fmla="*/ 1613343 h 2500044"/>
              <a:gd name="connsiteX1" fmla="*/ 530044 w 2875050"/>
              <a:gd name="connsiteY1" fmla="*/ 762578 h 2500044"/>
              <a:gd name="connsiteX2" fmla="*/ 1087872 w 2875050"/>
              <a:gd name="connsiteY2" fmla="*/ 259434 h 2500044"/>
              <a:gd name="connsiteX3" fmla="*/ 1796817 w 2875050"/>
              <a:gd name="connsiteY3" fmla="*/ 150885 h 2500044"/>
              <a:gd name="connsiteX4" fmla="*/ 2766209 w 2875050"/>
              <a:gd name="connsiteY4" fmla="*/ 95499 h 2500044"/>
              <a:gd name="connsiteX5" fmla="*/ 2758436 w 2875050"/>
              <a:gd name="connsiteY5" fmla="*/ 1072402 h 2500044"/>
              <a:gd name="connsiteX6" fmla="*/ 2666616 w 2875050"/>
              <a:gd name="connsiteY6" fmla="*/ 1756221 h 2500044"/>
              <a:gd name="connsiteX7" fmla="*/ 2168471 w 2875050"/>
              <a:gd name="connsiteY7" fmla="*/ 2202910 h 2500044"/>
              <a:gd name="connsiteX8" fmla="*/ 1515516 w 2875050"/>
              <a:gd name="connsiteY8" fmla="*/ 2484461 h 2500044"/>
              <a:gd name="connsiteX9" fmla="*/ 649866 w 2875050"/>
              <a:gd name="connsiteY9" fmla="*/ 2376334 h 2500044"/>
              <a:gd name="connsiteX10" fmla="*/ 1342 w 2875050"/>
              <a:gd name="connsiteY10" fmla="*/ 1613343 h 250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75050" h="2500044">
                <a:moveTo>
                  <a:pt x="1342" y="1613343"/>
                </a:moveTo>
                <a:cubicBezTo>
                  <a:pt x="-24019" y="1271780"/>
                  <a:pt x="315865" y="1029464"/>
                  <a:pt x="530044" y="762578"/>
                </a:cubicBezTo>
                <a:cubicBezTo>
                  <a:pt x="690739" y="562338"/>
                  <a:pt x="856796" y="371017"/>
                  <a:pt x="1087872" y="259434"/>
                </a:cubicBezTo>
                <a:cubicBezTo>
                  <a:pt x="1308581" y="152862"/>
                  <a:pt x="1552915" y="174710"/>
                  <a:pt x="1796817" y="150885"/>
                </a:cubicBezTo>
                <a:cubicBezTo>
                  <a:pt x="2127016" y="118633"/>
                  <a:pt x="2526421" y="-134282"/>
                  <a:pt x="2766209" y="95499"/>
                </a:cubicBezTo>
                <a:cubicBezTo>
                  <a:pt x="3007111" y="326357"/>
                  <a:pt x="2778425" y="739195"/>
                  <a:pt x="2758436" y="1072402"/>
                </a:cubicBezTo>
                <a:cubicBezTo>
                  <a:pt x="2744322" y="1307747"/>
                  <a:pt x="2775641" y="1547308"/>
                  <a:pt x="2666616" y="1756221"/>
                </a:cubicBezTo>
                <a:cubicBezTo>
                  <a:pt x="2560785" y="1959008"/>
                  <a:pt x="2361645" y="2080704"/>
                  <a:pt x="2168471" y="2202910"/>
                </a:cubicBezTo>
                <a:cubicBezTo>
                  <a:pt x="1963115" y="2332833"/>
                  <a:pt x="1756907" y="2456892"/>
                  <a:pt x="1515516" y="2484461"/>
                </a:cubicBezTo>
                <a:cubicBezTo>
                  <a:pt x="1219398" y="2518280"/>
                  <a:pt x="908381" y="2525064"/>
                  <a:pt x="649866" y="2376334"/>
                </a:cubicBezTo>
                <a:cubicBezTo>
                  <a:pt x="353432" y="2205797"/>
                  <a:pt x="26687" y="1954690"/>
                  <a:pt x="1342" y="1613343"/>
                </a:cubicBezTo>
                <a:close/>
              </a:path>
            </a:pathLst>
          </a:custGeom>
          <a:solidFill>
            <a:srgbClr val="7FDEFA"/>
          </a:solidFill>
          <a:ln w="11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7">
            <a:extLst>
              <a:ext uri="{FF2B5EF4-FFF2-40B4-BE49-F238E27FC236}">
                <a16:creationId xmlns:a16="http://schemas.microsoft.com/office/drawing/2014/main" id="{684AD197-590E-4E70-BB90-4071751B1621}"/>
              </a:ext>
            </a:extLst>
          </p:cNvPr>
          <p:cNvSpPr/>
          <p:nvPr/>
        </p:nvSpPr>
        <p:spPr>
          <a:xfrm>
            <a:off x="4207788" y="3145030"/>
            <a:ext cx="2568226" cy="2863686"/>
          </a:xfrm>
          <a:custGeom>
            <a:avLst/>
            <a:gdLst>
              <a:gd name="connsiteX0" fmla="*/ 2303965 w 2568226"/>
              <a:gd name="connsiteY0" fmla="*/ 424225 h 2863685"/>
              <a:gd name="connsiteX1" fmla="*/ 2464797 w 2568226"/>
              <a:gd name="connsiteY1" fmla="*/ 1297369 h 2863685"/>
              <a:gd name="connsiteX2" fmla="*/ 2560640 w 2568226"/>
              <a:gd name="connsiteY2" fmla="*/ 2015598 h 2863685"/>
              <a:gd name="connsiteX3" fmla="*/ 2196986 w 2568226"/>
              <a:gd name="connsiteY3" fmla="*/ 2737655 h 2863685"/>
              <a:gd name="connsiteX4" fmla="*/ 1396858 w 2568226"/>
              <a:gd name="connsiteY4" fmla="*/ 2830407 h 2863685"/>
              <a:gd name="connsiteX5" fmla="*/ 816103 w 2568226"/>
              <a:gd name="connsiteY5" fmla="*/ 2431128 h 2863685"/>
              <a:gd name="connsiteX6" fmla="*/ 24017 w 2568226"/>
              <a:gd name="connsiteY6" fmla="*/ 2067610 h 2863685"/>
              <a:gd name="connsiteX7" fmla="*/ 339985 w 2568226"/>
              <a:gd name="connsiteY7" fmla="*/ 1272096 h 2863685"/>
              <a:gd name="connsiteX8" fmla="*/ 699318 w 2568226"/>
              <a:gd name="connsiteY8" fmla="*/ 630755 h 2863685"/>
              <a:gd name="connsiteX9" fmla="*/ 1427370 w 2568226"/>
              <a:gd name="connsiteY9" fmla="*/ 5646 h 2863685"/>
              <a:gd name="connsiteX10" fmla="*/ 2303965 w 2568226"/>
              <a:gd name="connsiteY10" fmla="*/ 424225 h 2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8226" h="2863685">
                <a:moveTo>
                  <a:pt x="2303965" y="424225"/>
                </a:moveTo>
                <a:cubicBezTo>
                  <a:pt x="2493752" y="660523"/>
                  <a:pt x="2416489" y="997853"/>
                  <a:pt x="2464797" y="1297369"/>
                </a:cubicBezTo>
                <a:cubicBezTo>
                  <a:pt x="2504218" y="1541783"/>
                  <a:pt x="2605936" y="1772003"/>
                  <a:pt x="2560640" y="2015598"/>
                </a:cubicBezTo>
                <a:cubicBezTo>
                  <a:pt x="2510161" y="2287080"/>
                  <a:pt x="2423239" y="2579244"/>
                  <a:pt x="2196986" y="2737655"/>
                </a:cubicBezTo>
                <a:cubicBezTo>
                  <a:pt x="1971288" y="2895681"/>
                  <a:pt x="1665351" y="2889999"/>
                  <a:pt x="1396858" y="2830407"/>
                </a:cubicBezTo>
                <a:cubicBezTo>
                  <a:pt x="1161672" y="2778190"/>
                  <a:pt x="1026613" y="2548096"/>
                  <a:pt x="816103" y="2431128"/>
                </a:cubicBezTo>
                <a:cubicBezTo>
                  <a:pt x="555808" y="2286500"/>
                  <a:pt x="137234" y="2343217"/>
                  <a:pt x="24017" y="2067610"/>
                </a:cubicBezTo>
                <a:cubicBezTo>
                  <a:pt x="-86937" y="1797503"/>
                  <a:pt x="215571" y="1536817"/>
                  <a:pt x="339985" y="1272096"/>
                </a:cubicBezTo>
                <a:cubicBezTo>
                  <a:pt x="446826" y="1044774"/>
                  <a:pt x="535676" y="821343"/>
                  <a:pt x="699318" y="630755"/>
                </a:cubicBezTo>
                <a:cubicBezTo>
                  <a:pt x="912941" y="381956"/>
                  <a:pt x="1102535" y="47455"/>
                  <a:pt x="1427370" y="5646"/>
                </a:cubicBezTo>
                <a:cubicBezTo>
                  <a:pt x="1756933" y="-36772"/>
                  <a:pt x="2096109" y="165412"/>
                  <a:pt x="2303965" y="424225"/>
                </a:cubicBezTo>
                <a:close/>
              </a:path>
            </a:pathLst>
          </a:custGeom>
          <a:solidFill>
            <a:srgbClr val="FFC000"/>
          </a:solidFill>
          <a:ln w="113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Рисунок 5">
            <a:extLst>
              <a:ext uri="{FF2B5EF4-FFF2-40B4-BE49-F238E27FC236}">
                <a16:creationId xmlns:a16="http://schemas.microsoft.com/office/drawing/2014/main" id="{E8FF104A-63FB-4470-A692-FAA697747272}"/>
              </a:ext>
            </a:extLst>
          </p:cNvPr>
          <p:cNvSpPr/>
          <p:nvPr/>
        </p:nvSpPr>
        <p:spPr>
          <a:xfrm>
            <a:off x="4095892" y="2032404"/>
            <a:ext cx="2817765" cy="2723050"/>
          </a:xfrm>
          <a:custGeom>
            <a:avLst/>
            <a:gdLst>
              <a:gd name="connsiteX0" fmla="*/ 2069547 w 2817764"/>
              <a:gd name="connsiteY0" fmla="*/ 204405 h 2723050"/>
              <a:gd name="connsiteX1" fmla="*/ 2775030 w 2817764"/>
              <a:gd name="connsiteY1" fmla="*/ 660205 h 2723050"/>
              <a:gd name="connsiteX2" fmla="*/ 2703485 w 2817764"/>
              <a:gd name="connsiteY2" fmla="*/ 1495818 h 2723050"/>
              <a:gd name="connsiteX3" fmla="*/ 2669849 w 2817764"/>
              <a:gd name="connsiteY3" fmla="*/ 2478969 h 2723050"/>
              <a:gd name="connsiteX4" fmla="*/ 1677143 w 2817764"/>
              <a:gd name="connsiteY4" fmla="*/ 2439473 h 2723050"/>
              <a:gd name="connsiteX5" fmla="*/ 769601 w 2817764"/>
              <a:gd name="connsiteY5" fmla="*/ 2717177 h 2723050"/>
              <a:gd name="connsiteX6" fmla="*/ 20868 w 2817764"/>
              <a:gd name="connsiteY6" fmla="*/ 2042346 h 2723050"/>
              <a:gd name="connsiteX7" fmla="*/ 286177 w 2817764"/>
              <a:gd name="connsiteY7" fmla="*/ 1097708 h 2723050"/>
              <a:gd name="connsiteX8" fmla="*/ 559291 w 2817764"/>
              <a:gd name="connsiteY8" fmla="*/ 342016 h 2723050"/>
              <a:gd name="connsiteX9" fmla="*/ 1306856 w 2817764"/>
              <a:gd name="connsiteY9" fmla="*/ 3310 h 2723050"/>
              <a:gd name="connsiteX10" fmla="*/ 2069547 w 2817764"/>
              <a:gd name="connsiteY10" fmla="*/ 204405 h 272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7764" h="2723050">
                <a:moveTo>
                  <a:pt x="2069547" y="204405"/>
                </a:moveTo>
                <a:cubicBezTo>
                  <a:pt x="2331516" y="321617"/>
                  <a:pt x="2648562" y="402565"/>
                  <a:pt x="2775030" y="660205"/>
                </a:cubicBezTo>
                <a:cubicBezTo>
                  <a:pt x="2901308" y="917430"/>
                  <a:pt x="2720036" y="1209720"/>
                  <a:pt x="2703485" y="1495818"/>
                </a:cubicBezTo>
                <a:cubicBezTo>
                  <a:pt x="2684080" y="1831392"/>
                  <a:pt x="2917291" y="2251464"/>
                  <a:pt x="2669849" y="2478969"/>
                </a:cubicBezTo>
                <a:cubicBezTo>
                  <a:pt x="2419932" y="2708759"/>
                  <a:pt x="2013985" y="2397254"/>
                  <a:pt x="1677143" y="2439473"/>
                </a:cubicBezTo>
                <a:cubicBezTo>
                  <a:pt x="1355373" y="2479810"/>
                  <a:pt x="1084939" y="2792783"/>
                  <a:pt x="769601" y="2717177"/>
                </a:cubicBezTo>
                <a:cubicBezTo>
                  <a:pt x="434678" y="2636870"/>
                  <a:pt x="119389" y="2372391"/>
                  <a:pt x="20868" y="2042346"/>
                </a:cubicBezTo>
                <a:cubicBezTo>
                  <a:pt x="-75025" y="1721097"/>
                  <a:pt x="184965" y="1417334"/>
                  <a:pt x="286177" y="1097708"/>
                </a:cubicBezTo>
                <a:cubicBezTo>
                  <a:pt x="369063" y="835951"/>
                  <a:pt x="372028" y="542804"/>
                  <a:pt x="559291" y="342016"/>
                </a:cubicBezTo>
                <a:cubicBezTo>
                  <a:pt x="750567" y="136924"/>
                  <a:pt x="1027589" y="28755"/>
                  <a:pt x="1306856" y="3310"/>
                </a:cubicBezTo>
                <a:cubicBezTo>
                  <a:pt x="1575266" y="-21148"/>
                  <a:pt x="1823537" y="94335"/>
                  <a:pt x="2069547" y="204405"/>
                </a:cubicBezTo>
                <a:close/>
              </a:path>
            </a:pathLst>
          </a:custGeom>
          <a:solidFill>
            <a:srgbClr val="B9DB7C"/>
          </a:solidFill>
          <a:ln w="118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5AFD667-3881-4DEB-88E5-9644B5CF0B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5134741" y="2292975"/>
            <a:ext cx="1889513" cy="3759438"/>
          </a:xfrm>
          <a:prstGeom prst="rect">
            <a:avLst/>
          </a:prstGeom>
          <a:effectLst>
            <a:softEdge rad="0"/>
          </a:effectLst>
        </p:spPr>
      </p:pic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286BFA68-F045-4831-BB41-A54D6EEB2AF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 rot="20700000">
            <a:off x="5251634" y="2404955"/>
            <a:ext cx="1654092" cy="3462652"/>
          </a:xfrm>
          <a:prstGeom prst="roundRect">
            <a:avLst>
              <a:gd name="adj" fmla="val 11085"/>
            </a:avLst>
          </a:prstGeom>
          <a:effectLst>
            <a:softEdge rad="0"/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IMG</a:t>
            </a:r>
          </a:p>
        </p:txBody>
      </p:sp>
    </p:spTree>
    <p:extLst>
      <p:ext uri="{BB962C8B-B14F-4D97-AF65-F5344CB8AC3E}">
        <p14:creationId xmlns:p14="http://schemas.microsoft.com/office/powerpoint/2010/main" val="3682786886"/>
      </p:ext>
    </p:extLst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5D3038A0-09DD-4F0C-A8B2-C35E113A4D1C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382608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67DEE035-9D2F-472A-BDD1-C3C6F2018652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463888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8228BAC5-8C37-48BF-BE9F-EAA600CAE4F3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545803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06680E82-2643-4A29-8477-25057C0B0923}"/>
              </a:ext>
            </a:extLst>
          </p:cNvPr>
          <p:cNvCxnSpPr>
            <a:cxnSpLocks/>
          </p:cNvCxnSpPr>
          <p:nvPr userDrawn="1"/>
        </p:nvCxnSpPr>
        <p:spPr>
          <a:xfrm>
            <a:off x="3791126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4CB8B004-C668-4DB6-A459-5FF22F698A71}"/>
              </a:ext>
            </a:extLst>
          </p:cNvPr>
          <p:cNvCxnSpPr>
            <a:cxnSpLocks/>
          </p:cNvCxnSpPr>
          <p:nvPr userDrawn="1"/>
        </p:nvCxnSpPr>
        <p:spPr>
          <a:xfrm>
            <a:off x="4899202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D33D6112-1AE0-413B-AA8D-A55DBCCCA7C9}"/>
              </a:ext>
            </a:extLst>
          </p:cNvPr>
          <p:cNvCxnSpPr>
            <a:cxnSpLocks/>
          </p:cNvCxnSpPr>
          <p:nvPr userDrawn="1"/>
        </p:nvCxnSpPr>
        <p:spPr>
          <a:xfrm>
            <a:off x="6004102" y="2773568"/>
            <a:ext cx="6350" cy="337588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FC689047-450B-45B3-B05E-ADDCB37D59FE}"/>
              </a:ext>
            </a:extLst>
          </p:cNvPr>
          <p:cNvCxnSpPr>
            <a:cxnSpLocks/>
          </p:cNvCxnSpPr>
          <p:nvPr userDrawn="1"/>
        </p:nvCxnSpPr>
        <p:spPr>
          <a:xfrm>
            <a:off x="7115352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Текст 9">
            <a:extLst>
              <a:ext uri="{FF2B5EF4-FFF2-40B4-BE49-F238E27FC236}">
                <a16:creationId xmlns:a16="http://schemas.microsoft.com/office/drawing/2014/main" id="{EC742514-E860-43DA-9425-C253D02AD9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83053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Feb</a:t>
            </a:r>
            <a:endParaRPr lang="ru-RU" dirty="0"/>
          </a:p>
        </p:txBody>
      </p:sp>
      <p:sp>
        <p:nvSpPr>
          <p:cNvPr id="57" name="Текст 9">
            <a:extLst>
              <a:ext uri="{FF2B5EF4-FFF2-40B4-BE49-F238E27FC236}">
                <a16:creationId xmlns:a16="http://schemas.microsoft.com/office/drawing/2014/main" id="{31CC2B08-3AE8-44EF-BBCD-FBBC6A2F7E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4303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Mar</a:t>
            </a:r>
            <a:endParaRPr lang="ru-RU" dirty="0"/>
          </a:p>
        </p:txBody>
      </p:sp>
      <p:sp>
        <p:nvSpPr>
          <p:cNvPr id="58" name="Текст 9">
            <a:extLst>
              <a:ext uri="{FF2B5EF4-FFF2-40B4-BE49-F238E27FC236}">
                <a16:creationId xmlns:a16="http://schemas.microsoft.com/office/drawing/2014/main" id="{0C7DE31B-EF0B-4877-A8B2-ABED17240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920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Apr</a:t>
            </a:r>
            <a:endParaRPr lang="ru-RU" dirty="0"/>
          </a:p>
        </p:txBody>
      </p:sp>
      <p:sp>
        <p:nvSpPr>
          <p:cNvPr id="59" name="Текст 9">
            <a:extLst>
              <a:ext uri="{FF2B5EF4-FFF2-40B4-BE49-F238E27FC236}">
                <a16:creationId xmlns:a16="http://schemas.microsoft.com/office/drawing/2014/main" id="{5929703D-ECD5-4CA5-AFD6-1A1BC7460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0410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May</a:t>
            </a:r>
            <a:endParaRPr lang="ru-RU" dirty="0"/>
          </a:p>
        </p:txBody>
      </p:sp>
      <p:sp>
        <p:nvSpPr>
          <p:cNvPr id="60" name="Текст 9">
            <a:extLst>
              <a:ext uri="{FF2B5EF4-FFF2-40B4-BE49-F238E27FC236}">
                <a16:creationId xmlns:a16="http://schemas.microsoft.com/office/drawing/2014/main" id="{F86549E3-0318-4CD3-A5D4-7A1807469F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1535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Jun</a:t>
            </a:r>
            <a:endParaRPr lang="ru-RU" dirty="0"/>
          </a:p>
        </p:txBody>
      </p:sp>
      <p:sp>
        <p:nvSpPr>
          <p:cNvPr id="61" name="Текст 9">
            <a:extLst>
              <a:ext uri="{FF2B5EF4-FFF2-40B4-BE49-F238E27FC236}">
                <a16:creationId xmlns:a16="http://schemas.microsoft.com/office/drawing/2014/main" id="{107BAC68-4F4B-4B7B-BBCF-F37B22A9A0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507" y="3381972"/>
            <a:ext cx="1930373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1</a:t>
            </a:r>
            <a:endParaRPr lang="ru-RU" dirty="0"/>
          </a:p>
        </p:txBody>
      </p:sp>
      <p:sp>
        <p:nvSpPr>
          <p:cNvPr id="62" name="Текст 9">
            <a:extLst>
              <a:ext uri="{FF2B5EF4-FFF2-40B4-BE49-F238E27FC236}">
                <a16:creationId xmlns:a16="http://schemas.microsoft.com/office/drawing/2014/main" id="{CB06EBD4-37C1-46C0-B220-C2A887A191E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507" y="4223744"/>
            <a:ext cx="1930375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2</a:t>
            </a:r>
            <a:endParaRPr lang="ru-RU" dirty="0"/>
          </a:p>
        </p:txBody>
      </p:sp>
      <p:sp>
        <p:nvSpPr>
          <p:cNvPr id="63" name="Текст 9">
            <a:extLst>
              <a:ext uri="{FF2B5EF4-FFF2-40B4-BE49-F238E27FC236}">
                <a16:creationId xmlns:a16="http://schemas.microsoft.com/office/drawing/2014/main" id="{6CB5D023-F822-4B33-B322-F5F6693EAB8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508" y="5049243"/>
            <a:ext cx="1930380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3</a:t>
            </a:r>
            <a:endParaRPr lang="ru-RU" dirty="0"/>
          </a:p>
        </p:txBody>
      </p: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89FD8C76-FE70-4F24-9244-B28A3A11FA56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Текст 7">
            <a:extLst>
              <a:ext uri="{FF2B5EF4-FFF2-40B4-BE49-F238E27FC236}">
                <a16:creationId xmlns:a16="http://schemas.microsoft.com/office/drawing/2014/main" id="{43E4087C-926E-4669-8302-CB1E8E7CD64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86" name="Текст 3">
            <a:extLst>
              <a:ext uri="{FF2B5EF4-FFF2-40B4-BE49-F238E27FC236}">
                <a16:creationId xmlns:a16="http://schemas.microsoft.com/office/drawing/2014/main" id="{267E0BDA-C4E7-440B-9D90-6DF0D3DBDE1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2" name="Рисунок 72">
            <a:extLst>
              <a:ext uri="{FF2B5EF4-FFF2-40B4-BE49-F238E27FC236}">
                <a16:creationId xmlns:a16="http://schemas.microsoft.com/office/drawing/2014/main" id="{27BB0589-D389-4CF5-8DC7-C18AD7C6D139}"/>
              </a:ext>
            </a:extLst>
          </p:cNvPr>
          <p:cNvSpPr/>
          <p:nvPr userDrawn="1"/>
        </p:nvSpPr>
        <p:spPr>
          <a:xfrm>
            <a:off x="9497523" y="2631934"/>
            <a:ext cx="5552413" cy="5468445"/>
          </a:xfrm>
          <a:custGeom>
            <a:avLst/>
            <a:gdLst>
              <a:gd name="connsiteX0" fmla="*/ 5529350 w 5552413"/>
              <a:gd name="connsiteY0" fmla="*/ 1857403 h 5468444"/>
              <a:gd name="connsiteX1" fmla="*/ 4834322 w 5552413"/>
              <a:gd name="connsiteY1" fmla="*/ 3555791 h 5468444"/>
              <a:gd name="connsiteX2" fmla="*/ 4249272 w 5552413"/>
              <a:gd name="connsiteY2" fmla="*/ 5369163 h 5468444"/>
              <a:gd name="connsiteX3" fmla="*/ 2364925 w 5552413"/>
              <a:gd name="connsiteY3" fmla="*/ 5022373 h 5468444"/>
              <a:gd name="connsiteX4" fmla="*/ 882812 w 5552413"/>
              <a:gd name="connsiteY4" fmla="*/ 4618086 h 5468444"/>
              <a:gd name="connsiteX5" fmla="*/ 5866 w 5552413"/>
              <a:gd name="connsiteY5" fmla="*/ 3292298 h 5468444"/>
              <a:gd name="connsiteX6" fmla="*/ 568183 w 5552413"/>
              <a:gd name="connsiteY6" fmla="*/ 1880694 h 5468444"/>
              <a:gd name="connsiteX7" fmla="*/ 1227573 w 5552413"/>
              <a:gd name="connsiteY7" fmla="*/ 637453 h 5468444"/>
              <a:gd name="connsiteX8" fmla="*/ 2666424 w 5552413"/>
              <a:gd name="connsiteY8" fmla="*/ 3125 h 5468444"/>
              <a:gd name="connsiteX9" fmla="*/ 3995519 w 5552413"/>
              <a:gd name="connsiteY9" fmla="*/ 833659 h 5468444"/>
              <a:gd name="connsiteX10" fmla="*/ 5529350 w 5552413"/>
              <a:gd name="connsiteY10" fmla="*/ 1857403 h 546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52413" h="5468444">
                <a:moveTo>
                  <a:pt x="5529350" y="1857403"/>
                </a:moveTo>
                <a:cubicBezTo>
                  <a:pt x="5713996" y="2456644"/>
                  <a:pt x="5049061" y="2966668"/>
                  <a:pt x="4834322" y="3555791"/>
                </a:cubicBezTo>
                <a:cubicBezTo>
                  <a:pt x="4611354" y="4167490"/>
                  <a:pt x="4809058" y="5036700"/>
                  <a:pt x="4249272" y="5369163"/>
                </a:cubicBezTo>
                <a:cubicBezTo>
                  <a:pt x="3686379" y="5703473"/>
                  <a:pt x="3003904" y="5164941"/>
                  <a:pt x="2364925" y="5022373"/>
                </a:cubicBezTo>
                <a:cubicBezTo>
                  <a:pt x="1852592" y="4908071"/>
                  <a:pt x="1306115" y="4928528"/>
                  <a:pt x="882812" y="4618086"/>
                </a:cubicBezTo>
                <a:cubicBezTo>
                  <a:pt x="444823" y="4296875"/>
                  <a:pt x="67885" y="3831900"/>
                  <a:pt x="5866" y="3292298"/>
                </a:cubicBezTo>
                <a:cubicBezTo>
                  <a:pt x="-53420" y="2776490"/>
                  <a:pt x="351136" y="2352345"/>
                  <a:pt x="568183" y="1880694"/>
                </a:cubicBezTo>
                <a:cubicBezTo>
                  <a:pt x="769202" y="1443869"/>
                  <a:pt x="869232" y="958107"/>
                  <a:pt x="1227573" y="637453"/>
                </a:cubicBezTo>
                <a:cubicBezTo>
                  <a:pt x="1627976" y="279161"/>
                  <a:pt x="2130464" y="-34866"/>
                  <a:pt x="2666424" y="3125"/>
                </a:cubicBezTo>
                <a:cubicBezTo>
                  <a:pt x="3200600" y="40991"/>
                  <a:pt x="3546046" y="542536"/>
                  <a:pt x="3995519" y="833659"/>
                </a:cubicBezTo>
                <a:cubicBezTo>
                  <a:pt x="4524394" y="1176199"/>
                  <a:pt x="5343790" y="1255223"/>
                  <a:pt x="5529350" y="1857403"/>
                </a:cubicBezTo>
                <a:close/>
              </a:path>
            </a:pathLst>
          </a:custGeom>
          <a:solidFill>
            <a:srgbClr val="7FDEFA"/>
          </a:solidFill>
          <a:ln w="104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71">
            <a:extLst>
              <a:ext uri="{FF2B5EF4-FFF2-40B4-BE49-F238E27FC236}">
                <a16:creationId xmlns:a16="http://schemas.microsoft.com/office/drawing/2014/main" id="{5B0B773A-7986-4146-BEFA-BEB398BD569A}"/>
              </a:ext>
            </a:extLst>
          </p:cNvPr>
          <p:cNvSpPr/>
          <p:nvPr userDrawn="1"/>
        </p:nvSpPr>
        <p:spPr>
          <a:xfrm>
            <a:off x="7356312" y="4628888"/>
            <a:ext cx="5447454" cy="5552415"/>
          </a:xfrm>
          <a:custGeom>
            <a:avLst/>
            <a:gdLst>
              <a:gd name="connsiteX0" fmla="*/ 399283 w 5447453"/>
              <a:gd name="connsiteY0" fmla="*/ 3099813 h 5552414"/>
              <a:gd name="connsiteX1" fmla="*/ 122391 w 5447453"/>
              <a:gd name="connsiteY1" fmla="*/ 1335300 h 5552414"/>
              <a:gd name="connsiteX2" fmla="*/ 1877846 w 5447453"/>
              <a:gd name="connsiteY2" fmla="*/ 1022153 h 5552414"/>
              <a:gd name="connsiteX3" fmla="*/ 3525266 w 5447453"/>
              <a:gd name="connsiteY3" fmla="*/ 30790 h 5552414"/>
              <a:gd name="connsiteX4" fmla="*/ 4239785 w 5447453"/>
              <a:gd name="connsiteY4" fmla="*/ 1839468 h 5552414"/>
              <a:gd name="connsiteX5" fmla="*/ 5161108 w 5447453"/>
              <a:gd name="connsiteY5" fmla="*/ 3057598 h 5552414"/>
              <a:gd name="connsiteX6" fmla="*/ 5246325 w 5447453"/>
              <a:gd name="connsiteY6" fmla="*/ 4995297 h 5552414"/>
              <a:gd name="connsiteX7" fmla="*/ 3348344 w 5447453"/>
              <a:gd name="connsiteY7" fmla="*/ 5422193 h 5552414"/>
              <a:gd name="connsiteX8" fmla="*/ 1811522 w 5447453"/>
              <a:gd name="connsiteY8" fmla="*/ 5478116 h 5552414"/>
              <a:gd name="connsiteX9" fmla="*/ 729172 w 5447453"/>
              <a:gd name="connsiteY9" fmla="*/ 4442302 h 5552414"/>
              <a:gd name="connsiteX10" fmla="*/ 399283 w 5447453"/>
              <a:gd name="connsiteY10" fmla="*/ 3099813 h 555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7453" h="5552414">
                <a:moveTo>
                  <a:pt x="399283" y="3099813"/>
                </a:moveTo>
                <a:cubicBezTo>
                  <a:pt x="282307" y="2500835"/>
                  <a:pt x="-231279" y="1832278"/>
                  <a:pt x="122391" y="1335300"/>
                </a:cubicBezTo>
                <a:cubicBezTo>
                  <a:pt x="476047" y="838353"/>
                  <a:pt x="1308834" y="1240290"/>
                  <a:pt x="1877846" y="1022153"/>
                </a:cubicBezTo>
                <a:cubicBezTo>
                  <a:pt x="2491152" y="787038"/>
                  <a:pt x="2904560" y="-183995"/>
                  <a:pt x="3525266" y="30790"/>
                </a:cubicBezTo>
                <a:cubicBezTo>
                  <a:pt x="4152416" y="247810"/>
                  <a:pt x="3923895" y="1254974"/>
                  <a:pt x="4239785" y="1839468"/>
                </a:cubicBezTo>
                <a:cubicBezTo>
                  <a:pt x="4487975" y="2298681"/>
                  <a:pt x="5002460" y="2560169"/>
                  <a:pt x="5161108" y="3057598"/>
                </a:cubicBezTo>
                <a:cubicBezTo>
                  <a:pt x="5362464" y="3688915"/>
                  <a:pt x="5649290" y="4469665"/>
                  <a:pt x="5246325" y="4995297"/>
                </a:cubicBezTo>
                <a:cubicBezTo>
                  <a:pt x="4841503" y="5523364"/>
                  <a:pt x="4006573" y="5329670"/>
                  <a:pt x="3348344" y="5422193"/>
                </a:cubicBezTo>
                <a:cubicBezTo>
                  <a:pt x="2827971" y="5495340"/>
                  <a:pt x="2303787" y="5662279"/>
                  <a:pt x="1811522" y="5478116"/>
                </a:cubicBezTo>
                <a:cubicBezTo>
                  <a:pt x="1332366" y="5298853"/>
                  <a:pt x="990650" y="4882643"/>
                  <a:pt x="729172" y="4442302"/>
                </a:cubicBezTo>
                <a:cubicBezTo>
                  <a:pt x="488077" y="4036282"/>
                  <a:pt x="489828" y="3563435"/>
                  <a:pt x="399283" y="3099813"/>
                </a:cubicBezTo>
                <a:close/>
              </a:path>
            </a:pathLst>
          </a:custGeom>
          <a:solidFill>
            <a:srgbClr val="FFC000"/>
          </a:solidFill>
          <a:ln w="10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Рисунок 73">
            <a:extLst>
              <a:ext uri="{FF2B5EF4-FFF2-40B4-BE49-F238E27FC236}">
                <a16:creationId xmlns:a16="http://schemas.microsoft.com/office/drawing/2014/main" id="{44F2B89F-822C-45A8-ADEC-94FDB7CAF666}"/>
              </a:ext>
            </a:extLst>
          </p:cNvPr>
          <p:cNvSpPr/>
          <p:nvPr userDrawn="1"/>
        </p:nvSpPr>
        <p:spPr>
          <a:xfrm>
            <a:off x="8869978" y="3792125"/>
            <a:ext cx="4810835" cy="4221288"/>
          </a:xfrm>
          <a:custGeom>
            <a:avLst/>
            <a:gdLst>
              <a:gd name="connsiteX0" fmla="*/ 3059586 w 4810835"/>
              <a:gd name="connsiteY0" fmla="*/ 116292 h 4221288"/>
              <a:gd name="connsiteX1" fmla="*/ 4040167 w 4810835"/>
              <a:gd name="connsiteY1" fmla="*/ 872394 h 4221288"/>
              <a:gd name="connsiteX2" fmla="*/ 4805832 w 4810835"/>
              <a:gd name="connsiteY2" fmla="*/ 2011563 h 4221288"/>
              <a:gd name="connsiteX3" fmla="*/ 4387046 w 4810835"/>
              <a:gd name="connsiteY3" fmla="*/ 3382873 h 4221288"/>
              <a:gd name="connsiteX4" fmla="*/ 3209806 w 4810835"/>
              <a:gd name="connsiteY4" fmla="*/ 4032662 h 4221288"/>
              <a:gd name="connsiteX5" fmla="*/ 1973333 w 4810835"/>
              <a:gd name="connsiteY5" fmla="*/ 4057880 h 4221288"/>
              <a:gd name="connsiteX6" fmla="*/ 152416 w 4810835"/>
              <a:gd name="connsiteY6" fmla="*/ 4003752 h 4221288"/>
              <a:gd name="connsiteX7" fmla="*/ 310936 w 4810835"/>
              <a:gd name="connsiteY7" fmla="*/ 2191192 h 4221288"/>
              <a:gd name="connsiteX8" fmla="*/ 288541 w 4810835"/>
              <a:gd name="connsiteY8" fmla="*/ 585796 h 4221288"/>
              <a:gd name="connsiteX9" fmla="*/ 1770722 w 4810835"/>
              <a:gd name="connsiteY9" fmla="*/ 53552 h 4221288"/>
              <a:gd name="connsiteX10" fmla="*/ 3059586 w 4810835"/>
              <a:gd name="connsiteY10" fmla="*/ 116292 h 42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10835" h="4221288">
                <a:moveTo>
                  <a:pt x="3059586" y="116292"/>
                </a:moveTo>
                <a:cubicBezTo>
                  <a:pt x="3455373" y="259097"/>
                  <a:pt x="3752444" y="560119"/>
                  <a:pt x="4040167" y="872394"/>
                </a:cubicBezTo>
                <a:cubicBezTo>
                  <a:pt x="4356961" y="1216234"/>
                  <a:pt x="4741242" y="1544148"/>
                  <a:pt x="4805832" y="2011563"/>
                </a:cubicBezTo>
                <a:cubicBezTo>
                  <a:pt x="4872999" y="2497730"/>
                  <a:pt x="4688684" y="3000891"/>
                  <a:pt x="4387046" y="3382873"/>
                </a:cubicBezTo>
                <a:cubicBezTo>
                  <a:pt x="4099986" y="3746383"/>
                  <a:pt x="3650851" y="3909317"/>
                  <a:pt x="3209806" y="4032662"/>
                </a:cubicBezTo>
                <a:cubicBezTo>
                  <a:pt x="2802290" y="4146627"/>
                  <a:pt x="2395906" y="4061882"/>
                  <a:pt x="1973333" y="4057880"/>
                </a:cubicBezTo>
                <a:cubicBezTo>
                  <a:pt x="1350911" y="4052002"/>
                  <a:pt x="571419" y="4474241"/>
                  <a:pt x="152416" y="4003752"/>
                </a:cubicBezTo>
                <a:cubicBezTo>
                  <a:pt x="-257376" y="3543601"/>
                  <a:pt x="286191" y="2812510"/>
                  <a:pt x="310936" y="2191192"/>
                </a:cubicBezTo>
                <a:cubicBezTo>
                  <a:pt x="332770" y="1643054"/>
                  <a:pt x="-18626" y="1035597"/>
                  <a:pt x="288541" y="585796"/>
                </a:cubicBezTo>
                <a:cubicBezTo>
                  <a:pt x="595648" y="136090"/>
                  <a:pt x="1241061" y="143294"/>
                  <a:pt x="1770722" y="53552"/>
                </a:cubicBezTo>
                <a:cubicBezTo>
                  <a:pt x="2205610" y="-20133"/>
                  <a:pt x="2643786" y="-33736"/>
                  <a:pt x="3059586" y="116292"/>
                </a:cubicBezTo>
                <a:close/>
              </a:path>
            </a:pathLst>
          </a:custGeom>
          <a:solidFill>
            <a:srgbClr val="B9DB7C"/>
          </a:solidFill>
          <a:ln w="97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32CC293E-96D7-435A-831D-D2FDAC209CB5}"/>
              </a:ext>
            </a:extLst>
          </p:cNvPr>
          <p:cNvSpPr/>
          <p:nvPr userDrawn="1"/>
        </p:nvSpPr>
        <p:spPr>
          <a:xfrm>
            <a:off x="9347492" y="4303712"/>
            <a:ext cx="4520533" cy="45205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Рисунок 21">
            <a:extLst>
              <a:ext uri="{FF2B5EF4-FFF2-40B4-BE49-F238E27FC236}">
                <a16:creationId xmlns:a16="http://schemas.microsoft.com/office/drawing/2014/main" id="{A36739F1-DDEF-46EB-A78D-0B7C3258871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419402" y="4375622"/>
            <a:ext cx="4340390" cy="4340390"/>
          </a:xfrm>
          <a:prstGeom prst="ellipse">
            <a:avLst/>
          </a:prstGeom>
          <a:ln w="73025" cap="flat" cmpd="sng">
            <a:noFill/>
            <a:round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376520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827E1-F707-453E-8CC2-011746048633}" type="datetime1">
              <a:rPr lang="en-US" smtClean="0"/>
              <a:t>8/10/2023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Текст 3">
            <a:extLst>
              <a:ext uri="{FF2B5EF4-FFF2-40B4-BE49-F238E27FC236}">
                <a16:creationId xmlns:a16="http://schemas.microsoft.com/office/drawing/2014/main" id="{3F131695-08D6-4F86-A895-2382C5D49C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2620560"/>
            <a:ext cx="4877835" cy="701677"/>
          </a:xfrm>
        </p:spPr>
        <p:txBody>
          <a:bodyPr>
            <a:norm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66535B68-8907-4451-9AF5-6DE8097580A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4806" y="3322237"/>
            <a:ext cx="4877315" cy="18522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604705"/>
      </p:ext>
    </p:extLst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EE60-0C67-48B8-9678-1A4B367A8C39}" type="datetime1">
              <a:rPr lang="en-US" smtClean="0"/>
              <a:t>8/10/2023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24995"/>
      </p:ext>
    </p:extLst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4496B-7FF1-4670-B921-C2FABEAA1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2F8A84-5781-471D-886F-4B50791C7D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2F8EF7-E29E-43BF-8EAF-3687CF57F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ACBC-5E3A-4C23-B4A2-4C46576A0609}" type="datetime1">
              <a:rPr lang="en-US" smtClean="0"/>
              <a:t>8/10/2023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3FC1F2-9587-4901-95AF-D2596874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D5AFF7-DD7E-4E79-99F5-75FE04D1E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65762"/>
      </p:ext>
    </p:extLst>
  </p:cSld>
  <p:clrMapOvr>
    <a:masterClrMapping/>
  </p:clrMapOvr>
  <p:transition spd="slow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FE6BF-E93D-457C-B993-1714F68D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00C2DE-59FC-4251-B076-1AED987F7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EEDDEC-DDDA-47E7-81BC-DC2B9A42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7675-C892-4ED8-9469-0228A5B0D797}" type="datetime1">
              <a:rPr lang="en-US" smtClean="0"/>
              <a:t>8/10/2023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58EE42-0A40-4945-8F0F-0C4C1E035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D5DBE3-D8BF-4EB1-9622-417FA569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65467"/>
      </p:ext>
    </p:extLst>
  </p:cSld>
  <p:clrMapOvr>
    <a:masterClrMapping/>
  </p:clrMapOvr>
  <p:transition spd="slow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FD7F1-D126-4C4C-A74B-E4D4EC36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325019-CE28-4BEE-B0A9-FDF91BADD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A65289-2351-4834-B8FB-E73AB47CE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0CCD99-85E2-4C1B-93C9-AE23C4C4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BFED-9D7C-42E2-8DA2-1B5EC52D5664}" type="datetime1">
              <a:rPr lang="en-US" smtClean="0"/>
              <a:t>8/10/2023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586026-F3A9-4226-BC8C-87DD72A6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87F987-16D5-446B-96BF-81362295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93482"/>
      </p:ext>
    </p:extLst>
  </p:cSld>
  <p:clrMapOvr>
    <a:masterClrMapping/>
  </p:clrMapOvr>
  <p:transition spd="slow">
    <p:cover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FC297-614C-4F1A-B0E2-CC1A6494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2EA723-E480-459B-9FE4-D73E3A516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2E808E-9516-4497-95FC-2B95D9ACF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3C19F65-587F-4160-B38D-FD199F843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8EFA328-1F13-48FF-B8A2-82B2CD61C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E861516-007B-45CC-883B-75BDA227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90A22-BB1C-4603-93B6-92B67F99B8DC}" type="datetime1">
              <a:rPr lang="en-US" smtClean="0"/>
              <a:t>8/10/2023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62AB4C7-DEF0-4E17-9230-DEF162378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1219C82-CA9B-4211-B2AD-F87BEB54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16395"/>
      </p:ext>
    </p:extLst>
  </p:cSld>
  <p:clrMapOvr>
    <a:masterClrMapping/>
  </p:clrMapOvr>
  <p:transition spd="slow">
    <p:cover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32E77-57B7-4EDE-9494-2C3BAA81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154B2C-3EAF-4C2B-ACF7-B1D3EABB7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5EAF-DFA3-494A-9FCE-EDB0FFB24459}" type="datetime1">
              <a:rPr lang="en-US" smtClean="0"/>
              <a:t>8/10/2023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DE068CA-BBC1-4D73-A35E-F2823B134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0B4DDC-FA95-4383-81EF-D35DECB10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9638"/>
      </p:ext>
    </p:extLst>
  </p:cSld>
  <p:clrMapOvr>
    <a:masterClrMapping/>
  </p:clrMapOvr>
  <p:transition spd="slow"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18B5BA-019B-429D-B344-0359C761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95A56-5FAA-4C5B-9642-DDBFD6B96F85}" type="datetime1">
              <a:rPr lang="en-US" smtClean="0"/>
              <a:t>8/10/2023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BCCEFB2-84DC-4366-96A0-473A759D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94EF7B-436B-4A7D-B5E6-2935EEB6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36815"/>
      </p:ext>
    </p:extLst>
  </p:cSld>
  <p:clrMapOvr>
    <a:masterClrMapping/>
  </p:clrMapOvr>
  <p:transition spd="slow">
    <p:cover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A120B-35AA-4D7B-A5C2-4A200A553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70D96E-BF23-4D91-A150-88978E7CA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72445E-C0AC-46BF-B0DA-E1A34AF11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8409A0-B5AB-4B0B-AA17-2D64E0884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CC2A0-AF88-4B2A-BD30-9F47D56A14A6}" type="datetime1">
              <a:rPr lang="en-US" smtClean="0"/>
              <a:t>8/10/2023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894A66-2ACC-4EB8-938A-556D7D94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C527A4-FC80-47EE-A872-D9B4CAF3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17272"/>
      </p:ext>
    </p:extLst>
  </p:cSld>
  <p:clrMapOvr>
    <a:masterClrMapping/>
  </p:clrMapOvr>
  <p:transition spd="slow">
    <p:cover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AEA67-284F-4F4D-8FF7-22D2CBDC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222E217-5E35-443B-BDB2-9E04A0182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D6FCBA-B063-485C-B55E-B8A66F34A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4035ED-5E52-4B95-8036-9D229AED6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274B-65D4-47B4-9099-08BEFEB0D593}" type="datetime1">
              <a:rPr lang="en-US" smtClean="0"/>
              <a:t>8/10/2023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B7B8F7-E4A1-4AD9-BF71-95F10168B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5090BE-BA85-442A-B1A4-B62F47F2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61019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7898" y="1524759"/>
            <a:ext cx="4004310" cy="4458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6B99E-B45B-4A80-88CB-DF03F6B94B1A}" type="datetime1">
              <a:rPr lang="en-US" smtClean="0"/>
              <a:t>8/10/2023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A5AC5-E9E7-4501-A1A8-0C569AFE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41DA64-97C2-4B0D-9FCD-2C9CEB684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AE168E-335A-4E26-901D-2BC18FAD3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EB0F-40E7-43AE-BAA7-84D4A93D98D9}" type="datetime1">
              <a:rPr lang="en-US" smtClean="0"/>
              <a:t>8/10/2023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C983F6-460D-421A-8524-881087FE9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C48BF6-7258-4C27-90E6-D108D3CE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78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0E6D9C-EEDE-4CBA-872E-E2AC78313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87DC74-3DC4-4384-84F9-E818CA4CD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433991-278A-4434-B1EC-88468397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A1B9-CD59-4226-BAA0-5DAE3CCBA36C}" type="datetime1">
              <a:rPr lang="en-US" smtClean="0"/>
              <a:t>8/10/2023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6DC647-B234-480C-AD0C-A3160E9F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9C4F42-7774-4D5F-A445-EE4A2599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17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F241C-249D-45F7-BEE9-3B79FE94C733}" type="datetime1">
              <a:rPr lang="en-US" smtClean="0"/>
              <a:t>8/10/2023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38AD0-7239-41FA-ADA9-EEC0C2721870}" type="datetime1">
              <a:rPr lang="en-US" smtClean="0"/>
              <a:t>8/10/2023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36" y="6201155"/>
            <a:ext cx="1306068" cy="3764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1439" y="1436623"/>
            <a:ext cx="11215471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1C24C-0968-4AFD-9ABD-A221165222D5}" type="datetime1">
              <a:rPr lang="en-US" smtClean="0"/>
              <a:t>8/10/2023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3646831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E0651-D185-443F-8A8C-565F4F578E5D}" type="datetime1">
              <a:rPr lang="en-US" smtClean="0"/>
              <a:t>8/10/2023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8097732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91BF5-A92F-4C1B-AD43-AD49674E5422}" type="datetime1">
              <a:rPr lang="en-US" smtClean="0"/>
              <a:t>8/10/2023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4529829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616E9-BAD2-4D56-A656-3D5D2795C90F}" type="datetime1">
              <a:rPr lang="en-US" smtClean="0"/>
              <a:t>8/10/2023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251838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1439" y="240538"/>
            <a:ext cx="8937625" cy="603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7593" y="1585315"/>
            <a:ext cx="5709920" cy="4706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1439" y="6554119"/>
            <a:ext cx="2611120" cy="111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AD597-809D-44C5-8E34-5AAD41F7D4CA}" type="datetime1">
              <a:rPr lang="en-US" smtClean="0"/>
              <a:t>8/10/2023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25122" y="6531964"/>
            <a:ext cx="218821" cy="1550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1439" y="513333"/>
            <a:ext cx="1831975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4650" y="3078479"/>
            <a:ext cx="10125710" cy="20313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1439" y="6554423"/>
            <a:ext cx="2611120" cy="111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11AD7-AB89-45FD-8071-EF910953ABBA}" type="datetime1">
              <a:rPr lang="en-US" smtClean="0"/>
              <a:t>8/10/2023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25122" y="6533343"/>
            <a:ext cx="2044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51792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</p:sldLayoutIdLst>
  <p:transition spd="slow">
    <p:cover/>
  </p:transition>
  <p:timing>
    <p:tnLst>
      <p:par>
        <p:cTn id="1" dur="indefinite" restart="never" nodeType="tmRoot"/>
      </p:par>
    </p:tnLst>
  </p:timing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CCAA-017E-4B8E-BD25-58FE06111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62CE4D-7AA7-4D1F-9210-9F25B217C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2016C2-A8F2-44A6-92A0-8B577CEEE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9C8D2-53AC-4E14-870F-18AA48F7FCF6}" type="datetime1">
              <a:rPr lang="en-US" smtClean="0"/>
              <a:t>8/10/2023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B90E4-CA75-498A-BF52-163359414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BDFD1-1101-4D40-8068-A3BCBC228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</p:sldLayoutIdLst>
  <p:transition spd="slow">
    <p:cover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11" Type="http://schemas.openxmlformats.org/officeDocument/2006/relationships/image" Target="../media/image6.png"/><Relationship Id="rId5" Type="http://schemas.openxmlformats.org/officeDocument/2006/relationships/image" Target="../media/image31.jpg"/><Relationship Id="rId10" Type="http://schemas.openxmlformats.org/officeDocument/2006/relationships/image" Target="../media/image36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aunchpad.support.sap.com/#/notes/2745851" TargetMode="External"/><Relationship Id="rId2" Type="http://schemas.openxmlformats.org/officeDocument/2006/relationships/hyperlink" Target="https://d.dam.sap.com/a/UyGSAon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rl.sap/discovery-edition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launchpad.support.sap.com/#/notes/2758146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2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7" Type="http://schemas.openxmlformats.org/officeDocument/2006/relationships/image" Target="../media/image6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6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umentation.signavio.com/suite/en-us/Content/process-intelligence/signal.htm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jpg"/><Relationship Id="rId3" Type="http://schemas.openxmlformats.org/officeDocument/2006/relationships/image" Target="../media/image111.png"/><Relationship Id="rId21" Type="http://schemas.openxmlformats.org/officeDocument/2006/relationships/image" Target="../media/image59.png"/><Relationship Id="rId7" Type="http://schemas.openxmlformats.org/officeDocument/2006/relationships/image" Target="../media/image115.jpg"/><Relationship Id="rId12" Type="http://schemas.openxmlformats.org/officeDocument/2006/relationships/image" Target="../media/image120.png"/><Relationship Id="rId17" Type="http://schemas.openxmlformats.org/officeDocument/2006/relationships/image" Target="../media/image125.jpg"/><Relationship Id="rId2" Type="http://schemas.openxmlformats.org/officeDocument/2006/relationships/image" Target="../media/image110.png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142.png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microsoft.com/office/2007/relationships/hdphoto" Target="../media/hdphoto4.wdp"/><Relationship Id="rId12" Type="http://schemas.openxmlformats.org/officeDocument/2006/relationships/image" Target="../media/image14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6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48.png"/><Relationship Id="rId4" Type="http://schemas.openxmlformats.org/officeDocument/2006/relationships/image" Target="../media/image145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6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F3E4D5-2D71-4C18-AA98-648C9AA7CA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59C2898-EB8D-495E-9F25-C0BF7C327247}"/>
              </a:ext>
            </a:extLst>
          </p:cNvPr>
          <p:cNvSpPr/>
          <p:nvPr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7030A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2272585"/>
            <a:ext cx="1859441" cy="1836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5641" y="3190875"/>
            <a:ext cx="553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Trainer- Anubhav Oberoy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270216"/>
            <a:ext cx="5918200" cy="1514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11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38650" y="1315974"/>
            <a:ext cx="0" cy="4989195"/>
          </a:xfrm>
          <a:custGeom>
            <a:avLst/>
            <a:gdLst/>
            <a:ahLst/>
            <a:cxnLst/>
            <a:rect l="l" t="t" r="r" b="b"/>
            <a:pathLst>
              <a:path h="4989195">
                <a:moveTo>
                  <a:pt x="0" y="0"/>
                </a:moveTo>
                <a:lnTo>
                  <a:pt x="0" y="4989042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46853" y="3667505"/>
            <a:ext cx="7127240" cy="0"/>
          </a:xfrm>
          <a:custGeom>
            <a:avLst/>
            <a:gdLst/>
            <a:ahLst/>
            <a:cxnLst/>
            <a:rect l="l" t="t" r="r" b="b"/>
            <a:pathLst>
              <a:path w="7127240">
                <a:moveTo>
                  <a:pt x="0" y="0"/>
                </a:moveTo>
                <a:lnTo>
                  <a:pt x="7126732" y="0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19693" y="1315974"/>
            <a:ext cx="0" cy="2279015"/>
          </a:xfrm>
          <a:custGeom>
            <a:avLst/>
            <a:gdLst/>
            <a:ahLst/>
            <a:cxnLst/>
            <a:rect l="l" t="t" r="r" b="b"/>
            <a:pathLst>
              <a:path h="2279015">
                <a:moveTo>
                  <a:pt x="0" y="0"/>
                </a:moveTo>
                <a:lnTo>
                  <a:pt x="0" y="2278506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19693" y="3769614"/>
            <a:ext cx="0" cy="2534920"/>
          </a:xfrm>
          <a:custGeom>
            <a:avLst/>
            <a:gdLst/>
            <a:ahLst/>
            <a:cxnLst/>
            <a:rect l="l" t="t" r="r" b="b"/>
            <a:pathLst>
              <a:path h="2534920">
                <a:moveTo>
                  <a:pt x="0" y="0"/>
                </a:moveTo>
                <a:lnTo>
                  <a:pt x="0" y="2534920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66513" y="1347596"/>
            <a:ext cx="157988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QUANTIFY</a:t>
            </a:r>
            <a:r>
              <a:rPr sz="1400" b="1" spc="-7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960982"/>
                </a:solidFill>
                <a:latin typeface="Arial"/>
                <a:cs typeface="Arial"/>
              </a:rPr>
              <a:t>VALUE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9521" y="3230626"/>
            <a:ext cx="202946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Drill-Down</a:t>
            </a:r>
            <a:r>
              <a:rPr sz="14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Filtering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73497" y="1711198"/>
            <a:ext cx="2929890" cy="1465580"/>
            <a:chOff x="4873497" y="1711198"/>
            <a:chExt cx="2929890" cy="146558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9847" y="1717548"/>
              <a:ext cx="2916936" cy="14523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876672" y="1714373"/>
              <a:ext cx="2923540" cy="1459230"/>
            </a:xfrm>
            <a:custGeom>
              <a:avLst/>
              <a:gdLst/>
              <a:ahLst/>
              <a:cxnLst/>
              <a:rect l="l" t="t" r="r" b="b"/>
              <a:pathLst>
                <a:path w="2923540" h="1459230">
                  <a:moveTo>
                    <a:pt x="0" y="1458722"/>
                  </a:moveTo>
                  <a:lnTo>
                    <a:pt x="2923286" y="1458722"/>
                  </a:lnTo>
                  <a:lnTo>
                    <a:pt x="2923286" y="0"/>
                  </a:lnTo>
                  <a:lnTo>
                    <a:pt x="0" y="0"/>
                  </a:lnTo>
                  <a:lnTo>
                    <a:pt x="0" y="145872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808990" y="4009866"/>
            <a:ext cx="2997200" cy="1494155"/>
            <a:chOff x="808990" y="4009866"/>
            <a:chExt cx="2997200" cy="149415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340" y="4082795"/>
              <a:ext cx="2836164" cy="141427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12165" y="4079620"/>
              <a:ext cx="2842895" cy="1421130"/>
            </a:xfrm>
            <a:custGeom>
              <a:avLst/>
              <a:gdLst/>
              <a:ahLst/>
              <a:cxnLst/>
              <a:rect l="l" t="t" r="r" b="b"/>
              <a:pathLst>
                <a:path w="2842895" h="1421129">
                  <a:moveTo>
                    <a:pt x="0" y="1420621"/>
                  </a:moveTo>
                  <a:lnTo>
                    <a:pt x="2842514" y="1420621"/>
                  </a:lnTo>
                  <a:lnTo>
                    <a:pt x="2842514" y="0"/>
                  </a:lnTo>
                  <a:lnTo>
                    <a:pt x="0" y="0"/>
                  </a:lnTo>
                  <a:lnTo>
                    <a:pt x="0" y="1420621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45780" y="4022566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89230" y="0"/>
                  </a:moveTo>
                  <a:lnTo>
                    <a:pt x="151241" y="21875"/>
                  </a:lnTo>
                  <a:lnTo>
                    <a:pt x="11414" y="203358"/>
                  </a:lnTo>
                  <a:lnTo>
                    <a:pt x="0" y="245633"/>
                  </a:lnTo>
                  <a:lnTo>
                    <a:pt x="6931" y="266455"/>
                  </a:lnTo>
                  <a:lnTo>
                    <a:pt x="21828" y="283622"/>
                  </a:lnTo>
                  <a:lnTo>
                    <a:pt x="615807" y="741203"/>
                  </a:lnTo>
                  <a:lnTo>
                    <a:pt x="636188" y="751310"/>
                  </a:lnTo>
                  <a:lnTo>
                    <a:pt x="658082" y="752713"/>
                  </a:lnTo>
                  <a:lnTo>
                    <a:pt x="678904" y="745757"/>
                  </a:lnTo>
                  <a:lnTo>
                    <a:pt x="696071" y="730789"/>
                  </a:lnTo>
                  <a:lnTo>
                    <a:pt x="835898" y="549306"/>
                  </a:lnTo>
                  <a:lnTo>
                    <a:pt x="845950" y="528925"/>
                  </a:lnTo>
                  <a:lnTo>
                    <a:pt x="847359" y="507031"/>
                  </a:lnTo>
                  <a:lnTo>
                    <a:pt x="840434" y="486209"/>
                  </a:lnTo>
                  <a:lnTo>
                    <a:pt x="825484" y="469042"/>
                  </a:lnTo>
                  <a:lnTo>
                    <a:pt x="231505" y="11461"/>
                  </a:lnTo>
                  <a:lnTo>
                    <a:pt x="211123" y="1408"/>
                  </a:lnTo>
                  <a:lnTo>
                    <a:pt x="18923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45780" y="4022566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51241" y="21875"/>
                  </a:moveTo>
                  <a:lnTo>
                    <a:pt x="168407" y="6925"/>
                  </a:lnTo>
                  <a:lnTo>
                    <a:pt x="189230" y="0"/>
                  </a:lnTo>
                  <a:lnTo>
                    <a:pt x="211123" y="1408"/>
                  </a:lnTo>
                  <a:lnTo>
                    <a:pt x="231505" y="11461"/>
                  </a:lnTo>
                  <a:lnTo>
                    <a:pt x="825484" y="469042"/>
                  </a:lnTo>
                  <a:lnTo>
                    <a:pt x="840434" y="486209"/>
                  </a:lnTo>
                  <a:lnTo>
                    <a:pt x="847359" y="507031"/>
                  </a:lnTo>
                  <a:lnTo>
                    <a:pt x="845950" y="528925"/>
                  </a:lnTo>
                  <a:lnTo>
                    <a:pt x="835898" y="549306"/>
                  </a:lnTo>
                  <a:lnTo>
                    <a:pt x="696071" y="730789"/>
                  </a:lnTo>
                  <a:lnTo>
                    <a:pt x="678904" y="745757"/>
                  </a:lnTo>
                  <a:lnTo>
                    <a:pt x="658082" y="752713"/>
                  </a:lnTo>
                  <a:lnTo>
                    <a:pt x="636188" y="751310"/>
                  </a:lnTo>
                  <a:lnTo>
                    <a:pt x="615807" y="741203"/>
                  </a:lnTo>
                  <a:lnTo>
                    <a:pt x="21828" y="283622"/>
                  </a:lnTo>
                  <a:lnTo>
                    <a:pt x="6931" y="266455"/>
                  </a:lnTo>
                  <a:lnTo>
                    <a:pt x="0" y="245633"/>
                  </a:lnTo>
                  <a:lnTo>
                    <a:pt x="1379" y="223740"/>
                  </a:lnTo>
                  <a:lnTo>
                    <a:pt x="11414" y="203358"/>
                  </a:lnTo>
                  <a:lnTo>
                    <a:pt x="151241" y="218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62426" y="4228591"/>
              <a:ext cx="396240" cy="349250"/>
            </a:xfrm>
            <a:custGeom>
              <a:avLst/>
              <a:gdLst/>
              <a:ahLst/>
              <a:cxnLst/>
              <a:rect l="l" t="t" r="r" b="b"/>
              <a:pathLst>
                <a:path w="396239" h="349250">
                  <a:moveTo>
                    <a:pt x="321056" y="299719"/>
                  </a:moveTo>
                  <a:lnTo>
                    <a:pt x="317119" y="307339"/>
                  </a:lnTo>
                  <a:lnTo>
                    <a:pt x="315975" y="314959"/>
                  </a:lnTo>
                  <a:lnTo>
                    <a:pt x="319277" y="327659"/>
                  </a:lnTo>
                  <a:lnTo>
                    <a:pt x="352806" y="349249"/>
                  </a:lnTo>
                  <a:lnTo>
                    <a:pt x="357632" y="349249"/>
                  </a:lnTo>
                  <a:lnTo>
                    <a:pt x="366522" y="346709"/>
                  </a:lnTo>
                  <a:lnTo>
                    <a:pt x="370077" y="344169"/>
                  </a:lnTo>
                  <a:lnTo>
                    <a:pt x="374734" y="337819"/>
                  </a:lnTo>
                  <a:lnTo>
                    <a:pt x="348234" y="337819"/>
                  </a:lnTo>
                  <a:lnTo>
                    <a:pt x="343915" y="336549"/>
                  </a:lnTo>
                  <a:lnTo>
                    <a:pt x="334263" y="328929"/>
                  </a:lnTo>
                  <a:lnTo>
                    <a:pt x="331343" y="323849"/>
                  </a:lnTo>
                  <a:lnTo>
                    <a:pt x="329311" y="316229"/>
                  </a:lnTo>
                  <a:lnTo>
                    <a:pt x="330200" y="311149"/>
                  </a:lnTo>
                  <a:lnTo>
                    <a:pt x="332867" y="306069"/>
                  </a:lnTo>
                  <a:lnTo>
                    <a:pt x="321056" y="299719"/>
                  </a:lnTo>
                  <a:close/>
                </a:path>
                <a:path w="396239" h="349250">
                  <a:moveTo>
                    <a:pt x="367157" y="266699"/>
                  </a:moveTo>
                  <a:lnTo>
                    <a:pt x="354838" y="266699"/>
                  </a:lnTo>
                  <a:lnTo>
                    <a:pt x="351789" y="267969"/>
                  </a:lnTo>
                  <a:lnTo>
                    <a:pt x="348614" y="269239"/>
                  </a:lnTo>
                  <a:lnTo>
                    <a:pt x="346075" y="271779"/>
                  </a:lnTo>
                  <a:lnTo>
                    <a:pt x="343915" y="274319"/>
                  </a:lnTo>
                  <a:lnTo>
                    <a:pt x="341502" y="276859"/>
                  </a:lnTo>
                  <a:lnTo>
                    <a:pt x="340106" y="280669"/>
                  </a:lnTo>
                  <a:lnTo>
                    <a:pt x="339344" y="288289"/>
                  </a:lnTo>
                  <a:lnTo>
                    <a:pt x="340106" y="292099"/>
                  </a:lnTo>
                  <a:lnTo>
                    <a:pt x="343915" y="299719"/>
                  </a:lnTo>
                  <a:lnTo>
                    <a:pt x="347980" y="304799"/>
                  </a:lnTo>
                  <a:lnTo>
                    <a:pt x="354202" y="313689"/>
                  </a:lnTo>
                  <a:lnTo>
                    <a:pt x="358901" y="318769"/>
                  </a:lnTo>
                  <a:lnTo>
                    <a:pt x="361569" y="323849"/>
                  </a:lnTo>
                  <a:lnTo>
                    <a:pt x="362331" y="325119"/>
                  </a:lnTo>
                  <a:lnTo>
                    <a:pt x="363347" y="327659"/>
                  </a:lnTo>
                  <a:lnTo>
                    <a:pt x="362965" y="331469"/>
                  </a:lnTo>
                  <a:lnTo>
                    <a:pt x="361061" y="332739"/>
                  </a:lnTo>
                  <a:lnTo>
                    <a:pt x="359028" y="336549"/>
                  </a:lnTo>
                  <a:lnTo>
                    <a:pt x="356108" y="337819"/>
                  </a:lnTo>
                  <a:lnTo>
                    <a:pt x="374734" y="337819"/>
                  </a:lnTo>
                  <a:lnTo>
                    <a:pt x="375665" y="336549"/>
                  </a:lnTo>
                  <a:lnTo>
                    <a:pt x="377189" y="332739"/>
                  </a:lnTo>
                  <a:lnTo>
                    <a:pt x="377317" y="330199"/>
                  </a:lnTo>
                  <a:lnTo>
                    <a:pt x="377571" y="326389"/>
                  </a:lnTo>
                  <a:lnTo>
                    <a:pt x="376555" y="322579"/>
                  </a:lnTo>
                  <a:lnTo>
                    <a:pt x="374650" y="318769"/>
                  </a:lnTo>
                  <a:lnTo>
                    <a:pt x="372618" y="314959"/>
                  </a:lnTo>
                  <a:lnTo>
                    <a:pt x="368681" y="309879"/>
                  </a:lnTo>
                  <a:lnTo>
                    <a:pt x="362712" y="300989"/>
                  </a:lnTo>
                  <a:lnTo>
                    <a:pt x="358648" y="295909"/>
                  </a:lnTo>
                  <a:lnTo>
                    <a:pt x="356235" y="293369"/>
                  </a:lnTo>
                  <a:lnTo>
                    <a:pt x="354202" y="289559"/>
                  </a:lnTo>
                  <a:lnTo>
                    <a:pt x="353568" y="287019"/>
                  </a:lnTo>
                  <a:lnTo>
                    <a:pt x="353568" y="284479"/>
                  </a:lnTo>
                  <a:lnTo>
                    <a:pt x="354075" y="281939"/>
                  </a:lnTo>
                  <a:lnTo>
                    <a:pt x="355092" y="280669"/>
                  </a:lnTo>
                  <a:lnTo>
                    <a:pt x="356743" y="279399"/>
                  </a:lnTo>
                  <a:lnTo>
                    <a:pt x="359283" y="278129"/>
                  </a:lnTo>
                  <a:lnTo>
                    <a:pt x="385699" y="278129"/>
                  </a:lnTo>
                  <a:lnTo>
                    <a:pt x="380873" y="274319"/>
                  </a:lnTo>
                  <a:lnTo>
                    <a:pt x="377571" y="271779"/>
                  </a:lnTo>
                  <a:lnTo>
                    <a:pt x="374142" y="269239"/>
                  </a:lnTo>
                  <a:lnTo>
                    <a:pt x="370713" y="267969"/>
                  </a:lnTo>
                  <a:lnTo>
                    <a:pt x="367157" y="266699"/>
                  </a:lnTo>
                  <a:close/>
                </a:path>
                <a:path w="396239" h="349250">
                  <a:moveTo>
                    <a:pt x="385699" y="278129"/>
                  </a:moveTo>
                  <a:lnTo>
                    <a:pt x="365887" y="278129"/>
                  </a:lnTo>
                  <a:lnTo>
                    <a:pt x="369950" y="279399"/>
                  </a:lnTo>
                  <a:lnTo>
                    <a:pt x="374903" y="283209"/>
                  </a:lnTo>
                  <a:lnTo>
                    <a:pt x="378968" y="287019"/>
                  </a:lnTo>
                  <a:lnTo>
                    <a:pt x="381508" y="289559"/>
                  </a:lnTo>
                  <a:lnTo>
                    <a:pt x="383286" y="297179"/>
                  </a:lnTo>
                  <a:lnTo>
                    <a:pt x="382650" y="300989"/>
                  </a:lnTo>
                  <a:lnTo>
                    <a:pt x="380619" y="304799"/>
                  </a:lnTo>
                  <a:lnTo>
                    <a:pt x="392175" y="311149"/>
                  </a:lnTo>
                  <a:lnTo>
                    <a:pt x="394588" y="306069"/>
                  </a:lnTo>
                  <a:lnTo>
                    <a:pt x="395859" y="302259"/>
                  </a:lnTo>
                  <a:lnTo>
                    <a:pt x="395986" y="294639"/>
                  </a:lnTo>
                  <a:lnTo>
                    <a:pt x="394715" y="290829"/>
                  </a:lnTo>
                  <a:lnTo>
                    <a:pt x="392175" y="285749"/>
                  </a:lnTo>
                  <a:lnTo>
                    <a:pt x="389509" y="281939"/>
                  </a:lnTo>
                  <a:lnTo>
                    <a:pt x="385699" y="278129"/>
                  </a:lnTo>
                  <a:close/>
                </a:path>
                <a:path w="396239" h="349250">
                  <a:moveTo>
                    <a:pt x="305815" y="180339"/>
                  </a:moveTo>
                  <a:lnTo>
                    <a:pt x="239268" y="266699"/>
                  </a:lnTo>
                  <a:lnTo>
                    <a:pt x="250698" y="275589"/>
                  </a:lnTo>
                  <a:lnTo>
                    <a:pt x="280924" y="236219"/>
                  </a:lnTo>
                  <a:lnTo>
                    <a:pt x="301762" y="236219"/>
                  </a:lnTo>
                  <a:lnTo>
                    <a:pt x="288798" y="226059"/>
                  </a:lnTo>
                  <a:lnTo>
                    <a:pt x="309372" y="199389"/>
                  </a:lnTo>
                  <a:lnTo>
                    <a:pt x="330798" y="199389"/>
                  </a:lnTo>
                  <a:lnTo>
                    <a:pt x="305815" y="180339"/>
                  </a:lnTo>
                  <a:close/>
                </a:path>
                <a:path w="396239" h="349250">
                  <a:moveTo>
                    <a:pt x="301762" y="236219"/>
                  </a:moveTo>
                  <a:lnTo>
                    <a:pt x="280924" y="236219"/>
                  </a:lnTo>
                  <a:lnTo>
                    <a:pt x="321437" y="267969"/>
                  </a:lnTo>
                  <a:lnTo>
                    <a:pt x="329311" y="257809"/>
                  </a:lnTo>
                  <a:lnTo>
                    <a:pt x="301762" y="236219"/>
                  </a:lnTo>
                  <a:close/>
                </a:path>
                <a:path w="396239" h="349250">
                  <a:moveTo>
                    <a:pt x="330798" y="199389"/>
                  </a:moveTo>
                  <a:lnTo>
                    <a:pt x="309372" y="199389"/>
                  </a:lnTo>
                  <a:lnTo>
                    <a:pt x="356235" y="236219"/>
                  </a:lnTo>
                  <a:lnTo>
                    <a:pt x="364109" y="224789"/>
                  </a:lnTo>
                  <a:lnTo>
                    <a:pt x="330798" y="199389"/>
                  </a:lnTo>
                  <a:close/>
                </a:path>
                <a:path w="396239" h="349250">
                  <a:moveTo>
                    <a:pt x="224409" y="118109"/>
                  </a:moveTo>
                  <a:lnTo>
                    <a:pt x="157734" y="204469"/>
                  </a:lnTo>
                  <a:lnTo>
                    <a:pt x="169163" y="213359"/>
                  </a:lnTo>
                  <a:lnTo>
                    <a:pt x="196214" y="177799"/>
                  </a:lnTo>
                  <a:lnTo>
                    <a:pt x="216861" y="177799"/>
                  </a:lnTo>
                  <a:lnTo>
                    <a:pt x="204088" y="167639"/>
                  </a:lnTo>
                  <a:lnTo>
                    <a:pt x="227964" y="137159"/>
                  </a:lnTo>
                  <a:lnTo>
                    <a:pt x="250076" y="137159"/>
                  </a:lnTo>
                  <a:lnTo>
                    <a:pt x="224409" y="118109"/>
                  </a:lnTo>
                  <a:close/>
                </a:path>
                <a:path w="396239" h="349250">
                  <a:moveTo>
                    <a:pt x="216861" y="177799"/>
                  </a:moveTo>
                  <a:lnTo>
                    <a:pt x="196214" y="177799"/>
                  </a:lnTo>
                  <a:lnTo>
                    <a:pt x="218439" y="194309"/>
                  </a:lnTo>
                  <a:lnTo>
                    <a:pt x="227250" y="200659"/>
                  </a:lnTo>
                  <a:lnTo>
                    <a:pt x="235394" y="204469"/>
                  </a:lnTo>
                  <a:lnTo>
                    <a:pt x="242871" y="207009"/>
                  </a:lnTo>
                  <a:lnTo>
                    <a:pt x="249682" y="207009"/>
                  </a:lnTo>
                  <a:lnTo>
                    <a:pt x="258318" y="205739"/>
                  </a:lnTo>
                  <a:lnTo>
                    <a:pt x="265430" y="200659"/>
                  </a:lnTo>
                  <a:lnTo>
                    <a:pt x="271018" y="193039"/>
                  </a:lnTo>
                  <a:lnTo>
                    <a:pt x="240157" y="193039"/>
                  </a:lnTo>
                  <a:lnTo>
                    <a:pt x="233807" y="190499"/>
                  </a:lnTo>
                  <a:lnTo>
                    <a:pt x="226440" y="185419"/>
                  </a:lnTo>
                  <a:lnTo>
                    <a:pt x="216861" y="177799"/>
                  </a:lnTo>
                  <a:close/>
                </a:path>
                <a:path w="396239" h="349250">
                  <a:moveTo>
                    <a:pt x="250076" y="137159"/>
                  </a:moveTo>
                  <a:lnTo>
                    <a:pt x="227964" y="137159"/>
                  </a:lnTo>
                  <a:lnTo>
                    <a:pt x="250062" y="153669"/>
                  </a:lnTo>
                  <a:lnTo>
                    <a:pt x="255270" y="157479"/>
                  </a:lnTo>
                  <a:lnTo>
                    <a:pt x="258572" y="161289"/>
                  </a:lnTo>
                  <a:lnTo>
                    <a:pt x="260096" y="162559"/>
                  </a:lnTo>
                  <a:lnTo>
                    <a:pt x="262509" y="166369"/>
                  </a:lnTo>
                  <a:lnTo>
                    <a:pt x="263525" y="168909"/>
                  </a:lnTo>
                  <a:lnTo>
                    <a:pt x="263271" y="177799"/>
                  </a:lnTo>
                  <a:lnTo>
                    <a:pt x="261747" y="181609"/>
                  </a:lnTo>
                  <a:lnTo>
                    <a:pt x="258952" y="185419"/>
                  </a:lnTo>
                  <a:lnTo>
                    <a:pt x="255143" y="190499"/>
                  </a:lnTo>
                  <a:lnTo>
                    <a:pt x="250571" y="193039"/>
                  </a:lnTo>
                  <a:lnTo>
                    <a:pt x="271018" y="193039"/>
                  </a:lnTo>
                  <a:lnTo>
                    <a:pt x="274320" y="189229"/>
                  </a:lnTo>
                  <a:lnTo>
                    <a:pt x="276478" y="184149"/>
                  </a:lnTo>
                  <a:lnTo>
                    <a:pt x="277495" y="180339"/>
                  </a:lnTo>
                  <a:lnTo>
                    <a:pt x="278511" y="175259"/>
                  </a:lnTo>
                  <a:lnTo>
                    <a:pt x="278384" y="170179"/>
                  </a:lnTo>
                  <a:lnTo>
                    <a:pt x="276987" y="166369"/>
                  </a:lnTo>
                  <a:lnTo>
                    <a:pt x="275717" y="161289"/>
                  </a:lnTo>
                  <a:lnTo>
                    <a:pt x="256921" y="142239"/>
                  </a:lnTo>
                  <a:lnTo>
                    <a:pt x="250076" y="137159"/>
                  </a:lnTo>
                  <a:close/>
                </a:path>
                <a:path w="396239" h="349250">
                  <a:moveTo>
                    <a:pt x="135509" y="50799"/>
                  </a:moveTo>
                  <a:lnTo>
                    <a:pt x="128777" y="52069"/>
                  </a:lnTo>
                  <a:lnTo>
                    <a:pt x="122047" y="52069"/>
                  </a:lnTo>
                  <a:lnTo>
                    <a:pt x="115188" y="54609"/>
                  </a:lnTo>
                  <a:lnTo>
                    <a:pt x="86106" y="81279"/>
                  </a:lnTo>
                  <a:lnTo>
                    <a:pt x="67564" y="123189"/>
                  </a:lnTo>
                  <a:lnTo>
                    <a:pt x="68441" y="129539"/>
                  </a:lnTo>
                  <a:lnTo>
                    <a:pt x="93218" y="153669"/>
                  </a:lnTo>
                  <a:lnTo>
                    <a:pt x="106680" y="153669"/>
                  </a:lnTo>
                  <a:lnTo>
                    <a:pt x="113537" y="151129"/>
                  </a:lnTo>
                  <a:lnTo>
                    <a:pt x="120396" y="146049"/>
                  </a:lnTo>
                  <a:lnTo>
                    <a:pt x="125634" y="142239"/>
                  </a:lnTo>
                  <a:lnTo>
                    <a:pt x="91948" y="142239"/>
                  </a:lnTo>
                  <a:lnTo>
                    <a:pt x="86995" y="138429"/>
                  </a:lnTo>
                  <a:lnTo>
                    <a:pt x="82168" y="134619"/>
                  </a:lnTo>
                  <a:lnTo>
                    <a:pt x="79883" y="128269"/>
                  </a:lnTo>
                  <a:lnTo>
                    <a:pt x="80137" y="121919"/>
                  </a:lnTo>
                  <a:lnTo>
                    <a:pt x="104911" y="80009"/>
                  </a:lnTo>
                  <a:lnTo>
                    <a:pt x="131063" y="62229"/>
                  </a:lnTo>
                  <a:lnTo>
                    <a:pt x="152908" y="62229"/>
                  </a:lnTo>
                  <a:lnTo>
                    <a:pt x="141986" y="53339"/>
                  </a:lnTo>
                  <a:lnTo>
                    <a:pt x="135509" y="50799"/>
                  </a:lnTo>
                  <a:close/>
                </a:path>
                <a:path w="396239" h="349250">
                  <a:moveTo>
                    <a:pt x="152908" y="62229"/>
                  </a:moveTo>
                  <a:lnTo>
                    <a:pt x="131063" y="62229"/>
                  </a:lnTo>
                  <a:lnTo>
                    <a:pt x="136525" y="63499"/>
                  </a:lnTo>
                  <a:lnTo>
                    <a:pt x="141350" y="67309"/>
                  </a:lnTo>
                  <a:lnTo>
                    <a:pt x="146303" y="71119"/>
                  </a:lnTo>
                  <a:lnTo>
                    <a:pt x="148717" y="76199"/>
                  </a:lnTo>
                  <a:lnTo>
                    <a:pt x="148462" y="83819"/>
                  </a:lnTo>
                  <a:lnTo>
                    <a:pt x="147198" y="90169"/>
                  </a:lnTo>
                  <a:lnTo>
                    <a:pt x="143970" y="97789"/>
                  </a:lnTo>
                  <a:lnTo>
                    <a:pt x="138765" y="106679"/>
                  </a:lnTo>
                  <a:lnTo>
                    <a:pt x="131572" y="115569"/>
                  </a:lnTo>
                  <a:lnTo>
                    <a:pt x="123759" y="125729"/>
                  </a:lnTo>
                  <a:lnTo>
                    <a:pt x="116697" y="133349"/>
                  </a:lnTo>
                  <a:lnTo>
                    <a:pt x="110372" y="138429"/>
                  </a:lnTo>
                  <a:lnTo>
                    <a:pt x="104775" y="140969"/>
                  </a:lnTo>
                  <a:lnTo>
                    <a:pt x="97789" y="142239"/>
                  </a:lnTo>
                  <a:lnTo>
                    <a:pt x="125634" y="142239"/>
                  </a:lnTo>
                  <a:lnTo>
                    <a:pt x="131064" y="137159"/>
                  </a:lnTo>
                  <a:lnTo>
                    <a:pt x="136683" y="132079"/>
                  </a:lnTo>
                  <a:lnTo>
                    <a:pt x="142494" y="124459"/>
                  </a:lnTo>
                  <a:lnTo>
                    <a:pt x="147065" y="118109"/>
                  </a:lnTo>
                  <a:lnTo>
                    <a:pt x="150875" y="113029"/>
                  </a:lnTo>
                  <a:lnTo>
                    <a:pt x="153924" y="106679"/>
                  </a:lnTo>
                  <a:lnTo>
                    <a:pt x="156210" y="102869"/>
                  </a:lnTo>
                  <a:lnTo>
                    <a:pt x="158876" y="96519"/>
                  </a:lnTo>
                  <a:lnTo>
                    <a:pt x="160400" y="90169"/>
                  </a:lnTo>
                  <a:lnTo>
                    <a:pt x="161162" y="80009"/>
                  </a:lnTo>
                  <a:lnTo>
                    <a:pt x="160400" y="74929"/>
                  </a:lnTo>
                  <a:lnTo>
                    <a:pt x="158369" y="71119"/>
                  </a:lnTo>
                  <a:lnTo>
                    <a:pt x="156337" y="66039"/>
                  </a:lnTo>
                  <a:lnTo>
                    <a:pt x="152908" y="62229"/>
                  </a:lnTo>
                  <a:close/>
                </a:path>
                <a:path w="396239" h="349250">
                  <a:moveTo>
                    <a:pt x="61412" y="0"/>
                  </a:moveTo>
                  <a:lnTo>
                    <a:pt x="25931" y="19049"/>
                  </a:lnTo>
                  <a:lnTo>
                    <a:pt x="3619" y="52069"/>
                  </a:lnTo>
                  <a:lnTo>
                    <a:pt x="0" y="69849"/>
                  </a:lnTo>
                  <a:lnTo>
                    <a:pt x="1166" y="77469"/>
                  </a:lnTo>
                  <a:lnTo>
                    <a:pt x="3905" y="83819"/>
                  </a:lnTo>
                  <a:lnTo>
                    <a:pt x="8215" y="90169"/>
                  </a:lnTo>
                  <a:lnTo>
                    <a:pt x="14097" y="95249"/>
                  </a:lnTo>
                  <a:lnTo>
                    <a:pt x="19304" y="100329"/>
                  </a:lnTo>
                  <a:lnTo>
                    <a:pt x="24892" y="101599"/>
                  </a:lnTo>
                  <a:lnTo>
                    <a:pt x="30861" y="102869"/>
                  </a:lnTo>
                  <a:lnTo>
                    <a:pt x="42799" y="102869"/>
                  </a:lnTo>
                  <a:lnTo>
                    <a:pt x="48768" y="99059"/>
                  </a:lnTo>
                  <a:lnTo>
                    <a:pt x="54610" y="96519"/>
                  </a:lnTo>
                  <a:lnTo>
                    <a:pt x="59690" y="92709"/>
                  </a:lnTo>
                  <a:lnTo>
                    <a:pt x="60737" y="91439"/>
                  </a:lnTo>
                  <a:lnTo>
                    <a:pt x="30353" y="91439"/>
                  </a:lnTo>
                  <a:lnTo>
                    <a:pt x="25146" y="90169"/>
                  </a:lnTo>
                  <a:lnTo>
                    <a:pt x="20574" y="86359"/>
                  </a:lnTo>
                  <a:lnTo>
                    <a:pt x="17525" y="85089"/>
                  </a:lnTo>
                  <a:lnTo>
                    <a:pt x="15240" y="81279"/>
                  </a:lnTo>
                  <a:lnTo>
                    <a:pt x="12446" y="73659"/>
                  </a:lnTo>
                  <a:lnTo>
                    <a:pt x="12192" y="69849"/>
                  </a:lnTo>
                  <a:lnTo>
                    <a:pt x="14224" y="59689"/>
                  </a:lnTo>
                  <a:lnTo>
                    <a:pt x="40386" y="41909"/>
                  </a:lnTo>
                  <a:lnTo>
                    <a:pt x="63246" y="41909"/>
                  </a:lnTo>
                  <a:lnTo>
                    <a:pt x="55880" y="36829"/>
                  </a:lnTo>
                  <a:lnTo>
                    <a:pt x="51308" y="34289"/>
                  </a:lnTo>
                  <a:lnTo>
                    <a:pt x="30099" y="34289"/>
                  </a:lnTo>
                  <a:lnTo>
                    <a:pt x="35030" y="29209"/>
                  </a:lnTo>
                  <a:lnTo>
                    <a:pt x="39735" y="24129"/>
                  </a:lnTo>
                  <a:lnTo>
                    <a:pt x="44225" y="20319"/>
                  </a:lnTo>
                  <a:lnTo>
                    <a:pt x="48514" y="16509"/>
                  </a:lnTo>
                  <a:lnTo>
                    <a:pt x="53975" y="13969"/>
                  </a:lnTo>
                  <a:lnTo>
                    <a:pt x="59436" y="12699"/>
                  </a:lnTo>
                  <a:lnTo>
                    <a:pt x="88106" y="12699"/>
                  </a:lnTo>
                  <a:lnTo>
                    <a:pt x="83058" y="8889"/>
                  </a:lnTo>
                  <a:lnTo>
                    <a:pt x="76080" y="3809"/>
                  </a:lnTo>
                  <a:lnTo>
                    <a:pt x="68865" y="1269"/>
                  </a:lnTo>
                  <a:lnTo>
                    <a:pt x="61412" y="0"/>
                  </a:lnTo>
                  <a:close/>
                </a:path>
                <a:path w="396239" h="349250">
                  <a:moveTo>
                    <a:pt x="63246" y="41909"/>
                  </a:moveTo>
                  <a:lnTo>
                    <a:pt x="40386" y="41909"/>
                  </a:lnTo>
                  <a:lnTo>
                    <a:pt x="45720" y="43179"/>
                  </a:lnTo>
                  <a:lnTo>
                    <a:pt x="55372" y="50799"/>
                  </a:lnTo>
                  <a:lnTo>
                    <a:pt x="58039" y="55879"/>
                  </a:lnTo>
                  <a:lnTo>
                    <a:pt x="58674" y="60959"/>
                  </a:lnTo>
                  <a:lnTo>
                    <a:pt x="59181" y="67309"/>
                  </a:lnTo>
                  <a:lnTo>
                    <a:pt x="57150" y="73659"/>
                  </a:lnTo>
                  <a:lnTo>
                    <a:pt x="52578" y="78739"/>
                  </a:lnTo>
                  <a:lnTo>
                    <a:pt x="47752" y="85089"/>
                  </a:lnTo>
                  <a:lnTo>
                    <a:pt x="42291" y="88899"/>
                  </a:lnTo>
                  <a:lnTo>
                    <a:pt x="30353" y="91439"/>
                  </a:lnTo>
                  <a:lnTo>
                    <a:pt x="60737" y="91439"/>
                  </a:lnTo>
                  <a:lnTo>
                    <a:pt x="72009" y="60959"/>
                  </a:lnTo>
                  <a:lnTo>
                    <a:pt x="70993" y="52069"/>
                  </a:lnTo>
                  <a:lnTo>
                    <a:pt x="66929" y="44449"/>
                  </a:lnTo>
                  <a:lnTo>
                    <a:pt x="63246" y="41909"/>
                  </a:lnTo>
                  <a:close/>
                </a:path>
                <a:path w="396239" h="349250">
                  <a:moveTo>
                    <a:pt x="88106" y="12699"/>
                  </a:moveTo>
                  <a:lnTo>
                    <a:pt x="68580" y="12699"/>
                  </a:lnTo>
                  <a:lnTo>
                    <a:pt x="72262" y="13969"/>
                  </a:lnTo>
                  <a:lnTo>
                    <a:pt x="75692" y="16509"/>
                  </a:lnTo>
                  <a:lnTo>
                    <a:pt x="79883" y="20319"/>
                  </a:lnTo>
                  <a:lnTo>
                    <a:pt x="82296" y="24129"/>
                  </a:lnTo>
                  <a:lnTo>
                    <a:pt x="82804" y="29209"/>
                  </a:lnTo>
                  <a:lnTo>
                    <a:pt x="83058" y="33019"/>
                  </a:lnTo>
                  <a:lnTo>
                    <a:pt x="82042" y="36829"/>
                  </a:lnTo>
                  <a:lnTo>
                    <a:pt x="79756" y="41909"/>
                  </a:lnTo>
                  <a:lnTo>
                    <a:pt x="90932" y="48259"/>
                  </a:lnTo>
                  <a:lnTo>
                    <a:pt x="95250" y="41909"/>
                  </a:lnTo>
                  <a:lnTo>
                    <a:pt x="96774" y="34289"/>
                  </a:lnTo>
                  <a:lnTo>
                    <a:pt x="93980" y="20319"/>
                  </a:lnTo>
                  <a:lnTo>
                    <a:pt x="89788" y="13969"/>
                  </a:lnTo>
                  <a:lnTo>
                    <a:pt x="88106" y="12699"/>
                  </a:lnTo>
                  <a:close/>
                </a:path>
                <a:path w="396239" h="349250">
                  <a:moveTo>
                    <a:pt x="41021" y="31749"/>
                  </a:moveTo>
                  <a:lnTo>
                    <a:pt x="35687" y="33019"/>
                  </a:lnTo>
                  <a:lnTo>
                    <a:pt x="30099" y="34289"/>
                  </a:lnTo>
                  <a:lnTo>
                    <a:pt x="51308" y="34289"/>
                  </a:lnTo>
                  <a:lnTo>
                    <a:pt x="41021" y="31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04850" y="1347596"/>
            <a:ext cx="299402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DISCOVER</a:t>
            </a:r>
            <a:r>
              <a:rPr sz="14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IMPROVEMENT</a:t>
            </a:r>
            <a:r>
              <a:rPr sz="1400" b="1" spc="-5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960982"/>
                </a:solidFill>
                <a:latin typeface="Arial"/>
                <a:cs typeface="Arial"/>
              </a:rPr>
              <a:t>AREAS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4300" y="5601106"/>
            <a:ext cx="2431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4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Flows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4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Blockers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11809" y="1703577"/>
            <a:ext cx="3516629" cy="1471295"/>
            <a:chOff x="511809" y="1703577"/>
            <a:chExt cx="3516629" cy="1471295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8159" y="1886711"/>
              <a:ext cx="2566416" cy="128168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14984" y="1883536"/>
              <a:ext cx="2573020" cy="1288415"/>
            </a:xfrm>
            <a:custGeom>
              <a:avLst/>
              <a:gdLst/>
              <a:ahLst/>
              <a:cxnLst/>
              <a:rect l="l" t="t" r="r" b="b"/>
              <a:pathLst>
                <a:path w="2573020" h="1288414">
                  <a:moveTo>
                    <a:pt x="0" y="1288034"/>
                  </a:moveTo>
                  <a:lnTo>
                    <a:pt x="2572766" y="1288034"/>
                  </a:lnTo>
                  <a:lnTo>
                    <a:pt x="2572766" y="0"/>
                  </a:lnTo>
                  <a:lnTo>
                    <a:pt x="0" y="0"/>
                  </a:lnTo>
                  <a:lnTo>
                    <a:pt x="0" y="1288034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5420" y="1709927"/>
              <a:ext cx="2566416" cy="128016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452245" y="1706752"/>
              <a:ext cx="2573020" cy="1286510"/>
            </a:xfrm>
            <a:custGeom>
              <a:avLst/>
              <a:gdLst/>
              <a:ahLst/>
              <a:cxnLst/>
              <a:rect l="l" t="t" r="r" b="b"/>
              <a:pathLst>
                <a:path w="2573020" h="1286510">
                  <a:moveTo>
                    <a:pt x="0" y="1286510"/>
                  </a:moveTo>
                  <a:lnTo>
                    <a:pt x="2572766" y="1286510"/>
                  </a:lnTo>
                  <a:lnTo>
                    <a:pt x="2572766" y="0"/>
                  </a:lnTo>
                  <a:lnTo>
                    <a:pt x="0" y="0"/>
                  </a:lnTo>
                  <a:lnTo>
                    <a:pt x="0" y="128651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02640" y="3262376"/>
            <a:ext cx="286067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1965" marR="5080" indent="-4699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Overview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14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Line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14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EFAB00"/>
                </a:solidFill>
                <a:latin typeface="Arial"/>
                <a:cs typeface="Arial"/>
              </a:rPr>
              <a:t>and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End-to-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End</a:t>
            </a:r>
            <a:r>
              <a:rPr sz="14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Processes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70450" y="3990213"/>
            <a:ext cx="209168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MAXIMIZE</a:t>
            </a:r>
            <a:r>
              <a:rPr sz="1400" b="1" spc="-5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INVESTMENT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38725" y="5856528"/>
            <a:ext cx="2565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Innovation</a:t>
            </a:r>
            <a:r>
              <a:rPr sz="1400"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Recommendations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876546" y="4172093"/>
            <a:ext cx="3084830" cy="1619885"/>
            <a:chOff x="4876546" y="4172093"/>
            <a:chExt cx="3084830" cy="161988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2896" y="4355592"/>
              <a:ext cx="2862072" cy="142951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879721" y="4352417"/>
              <a:ext cx="2868930" cy="1436370"/>
            </a:xfrm>
            <a:custGeom>
              <a:avLst/>
              <a:gdLst/>
              <a:ahLst/>
              <a:cxnLst/>
              <a:rect l="l" t="t" r="r" b="b"/>
              <a:pathLst>
                <a:path w="2868929" h="1436370">
                  <a:moveTo>
                    <a:pt x="0" y="1435862"/>
                  </a:moveTo>
                  <a:lnTo>
                    <a:pt x="2868422" y="1435862"/>
                  </a:lnTo>
                  <a:lnTo>
                    <a:pt x="2868422" y="0"/>
                  </a:lnTo>
                  <a:lnTo>
                    <a:pt x="0" y="0"/>
                  </a:lnTo>
                  <a:lnTo>
                    <a:pt x="0" y="143586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100792" y="4184793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89277" y="0"/>
                  </a:moveTo>
                  <a:lnTo>
                    <a:pt x="151288" y="21828"/>
                  </a:lnTo>
                  <a:lnTo>
                    <a:pt x="11461" y="203311"/>
                  </a:lnTo>
                  <a:lnTo>
                    <a:pt x="0" y="245697"/>
                  </a:lnTo>
                  <a:lnTo>
                    <a:pt x="6925" y="266533"/>
                  </a:lnTo>
                  <a:lnTo>
                    <a:pt x="21875" y="283702"/>
                  </a:lnTo>
                  <a:lnTo>
                    <a:pt x="615727" y="741283"/>
                  </a:lnTo>
                  <a:lnTo>
                    <a:pt x="636182" y="751318"/>
                  </a:lnTo>
                  <a:lnTo>
                    <a:pt x="658114" y="752697"/>
                  </a:lnTo>
                  <a:lnTo>
                    <a:pt x="678949" y="745765"/>
                  </a:lnTo>
                  <a:lnTo>
                    <a:pt x="696118" y="730869"/>
                  </a:lnTo>
                  <a:lnTo>
                    <a:pt x="835945" y="549386"/>
                  </a:lnTo>
                  <a:lnTo>
                    <a:pt x="845980" y="529004"/>
                  </a:lnTo>
                  <a:lnTo>
                    <a:pt x="847359" y="507110"/>
                  </a:lnTo>
                  <a:lnTo>
                    <a:pt x="840428" y="486288"/>
                  </a:lnTo>
                  <a:lnTo>
                    <a:pt x="825531" y="469122"/>
                  </a:lnTo>
                  <a:lnTo>
                    <a:pt x="231552" y="11414"/>
                  </a:lnTo>
                  <a:lnTo>
                    <a:pt x="211171" y="1379"/>
                  </a:lnTo>
                  <a:lnTo>
                    <a:pt x="18927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00792" y="4184793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51288" y="21828"/>
                  </a:moveTo>
                  <a:lnTo>
                    <a:pt x="168455" y="6931"/>
                  </a:lnTo>
                  <a:lnTo>
                    <a:pt x="189277" y="0"/>
                  </a:lnTo>
                  <a:lnTo>
                    <a:pt x="211171" y="1379"/>
                  </a:lnTo>
                  <a:lnTo>
                    <a:pt x="231552" y="11414"/>
                  </a:lnTo>
                  <a:lnTo>
                    <a:pt x="825531" y="469122"/>
                  </a:lnTo>
                  <a:lnTo>
                    <a:pt x="840428" y="486288"/>
                  </a:lnTo>
                  <a:lnTo>
                    <a:pt x="847359" y="507110"/>
                  </a:lnTo>
                  <a:lnTo>
                    <a:pt x="845980" y="529004"/>
                  </a:lnTo>
                  <a:lnTo>
                    <a:pt x="835945" y="549386"/>
                  </a:lnTo>
                  <a:lnTo>
                    <a:pt x="696118" y="730869"/>
                  </a:lnTo>
                  <a:lnTo>
                    <a:pt x="678949" y="745765"/>
                  </a:lnTo>
                  <a:lnTo>
                    <a:pt x="658114" y="752697"/>
                  </a:lnTo>
                  <a:lnTo>
                    <a:pt x="636182" y="751318"/>
                  </a:lnTo>
                  <a:lnTo>
                    <a:pt x="615727" y="741283"/>
                  </a:lnTo>
                  <a:lnTo>
                    <a:pt x="21875" y="283702"/>
                  </a:lnTo>
                  <a:lnTo>
                    <a:pt x="6925" y="266533"/>
                  </a:lnTo>
                  <a:lnTo>
                    <a:pt x="0" y="245697"/>
                  </a:lnTo>
                  <a:lnTo>
                    <a:pt x="1408" y="223766"/>
                  </a:lnTo>
                  <a:lnTo>
                    <a:pt x="11461" y="203311"/>
                  </a:lnTo>
                  <a:lnTo>
                    <a:pt x="151288" y="2182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299629" y="4377182"/>
              <a:ext cx="431165" cy="375920"/>
            </a:xfrm>
            <a:custGeom>
              <a:avLst/>
              <a:gdLst/>
              <a:ahLst/>
              <a:cxnLst/>
              <a:rect l="l" t="t" r="r" b="b"/>
              <a:pathLst>
                <a:path w="431165" h="375920">
                  <a:moveTo>
                    <a:pt x="355803" y="326390"/>
                  </a:moveTo>
                  <a:lnTo>
                    <a:pt x="351866" y="334010"/>
                  </a:lnTo>
                  <a:lnTo>
                    <a:pt x="350723" y="341630"/>
                  </a:lnTo>
                  <a:lnTo>
                    <a:pt x="352374" y="347980"/>
                  </a:lnTo>
                  <a:lnTo>
                    <a:pt x="354025" y="355600"/>
                  </a:lnTo>
                  <a:lnTo>
                    <a:pt x="358978" y="361950"/>
                  </a:lnTo>
                  <a:lnTo>
                    <a:pt x="372059" y="372110"/>
                  </a:lnTo>
                  <a:lnTo>
                    <a:pt x="377012" y="374650"/>
                  </a:lnTo>
                  <a:lnTo>
                    <a:pt x="387426" y="375920"/>
                  </a:lnTo>
                  <a:lnTo>
                    <a:pt x="392379" y="375920"/>
                  </a:lnTo>
                  <a:lnTo>
                    <a:pt x="401269" y="373380"/>
                  </a:lnTo>
                  <a:lnTo>
                    <a:pt x="404825" y="370840"/>
                  </a:lnTo>
                  <a:lnTo>
                    <a:pt x="409482" y="364490"/>
                  </a:lnTo>
                  <a:lnTo>
                    <a:pt x="382981" y="364490"/>
                  </a:lnTo>
                  <a:lnTo>
                    <a:pt x="378663" y="363220"/>
                  </a:lnTo>
                  <a:lnTo>
                    <a:pt x="373710" y="359410"/>
                  </a:lnTo>
                  <a:lnTo>
                    <a:pt x="368884" y="355600"/>
                  </a:lnTo>
                  <a:lnTo>
                    <a:pt x="366090" y="350520"/>
                  </a:lnTo>
                  <a:lnTo>
                    <a:pt x="364058" y="342900"/>
                  </a:lnTo>
                  <a:lnTo>
                    <a:pt x="364947" y="337820"/>
                  </a:lnTo>
                  <a:lnTo>
                    <a:pt x="367614" y="334010"/>
                  </a:lnTo>
                  <a:lnTo>
                    <a:pt x="355803" y="326390"/>
                  </a:lnTo>
                  <a:close/>
                </a:path>
                <a:path w="431165" h="375920">
                  <a:moveTo>
                    <a:pt x="401904" y="293370"/>
                  </a:moveTo>
                  <a:lnTo>
                    <a:pt x="389585" y="293370"/>
                  </a:lnTo>
                  <a:lnTo>
                    <a:pt x="386537" y="294640"/>
                  </a:lnTo>
                  <a:lnTo>
                    <a:pt x="383362" y="295910"/>
                  </a:lnTo>
                  <a:lnTo>
                    <a:pt x="380822" y="298450"/>
                  </a:lnTo>
                  <a:lnTo>
                    <a:pt x="378663" y="300990"/>
                  </a:lnTo>
                  <a:lnTo>
                    <a:pt x="376250" y="303530"/>
                  </a:lnTo>
                  <a:lnTo>
                    <a:pt x="374853" y="307340"/>
                  </a:lnTo>
                  <a:lnTo>
                    <a:pt x="374091" y="314960"/>
                  </a:lnTo>
                  <a:lnTo>
                    <a:pt x="374853" y="318770"/>
                  </a:lnTo>
                  <a:lnTo>
                    <a:pt x="378663" y="326390"/>
                  </a:lnTo>
                  <a:lnTo>
                    <a:pt x="382727" y="331470"/>
                  </a:lnTo>
                  <a:lnTo>
                    <a:pt x="388950" y="340360"/>
                  </a:lnTo>
                  <a:lnTo>
                    <a:pt x="393649" y="345440"/>
                  </a:lnTo>
                  <a:lnTo>
                    <a:pt x="396316" y="350520"/>
                  </a:lnTo>
                  <a:lnTo>
                    <a:pt x="397078" y="351790"/>
                  </a:lnTo>
                  <a:lnTo>
                    <a:pt x="398094" y="355600"/>
                  </a:lnTo>
                  <a:lnTo>
                    <a:pt x="397713" y="358140"/>
                  </a:lnTo>
                  <a:lnTo>
                    <a:pt x="395808" y="360680"/>
                  </a:lnTo>
                  <a:lnTo>
                    <a:pt x="393776" y="363220"/>
                  </a:lnTo>
                  <a:lnTo>
                    <a:pt x="390728" y="364490"/>
                  </a:lnTo>
                  <a:lnTo>
                    <a:pt x="409482" y="364490"/>
                  </a:lnTo>
                  <a:lnTo>
                    <a:pt x="412191" y="353060"/>
                  </a:lnTo>
                  <a:lnTo>
                    <a:pt x="411302" y="349250"/>
                  </a:lnTo>
                  <a:lnTo>
                    <a:pt x="409397" y="345440"/>
                  </a:lnTo>
                  <a:lnTo>
                    <a:pt x="407365" y="341630"/>
                  </a:lnTo>
                  <a:lnTo>
                    <a:pt x="403428" y="336550"/>
                  </a:lnTo>
                  <a:lnTo>
                    <a:pt x="397459" y="328930"/>
                  </a:lnTo>
                  <a:lnTo>
                    <a:pt x="393395" y="322580"/>
                  </a:lnTo>
                  <a:lnTo>
                    <a:pt x="388188" y="311150"/>
                  </a:lnTo>
                  <a:lnTo>
                    <a:pt x="388823" y="308610"/>
                  </a:lnTo>
                  <a:lnTo>
                    <a:pt x="389839" y="307340"/>
                  </a:lnTo>
                  <a:lnTo>
                    <a:pt x="391490" y="306070"/>
                  </a:lnTo>
                  <a:lnTo>
                    <a:pt x="394030" y="304800"/>
                  </a:lnTo>
                  <a:lnTo>
                    <a:pt x="420446" y="304800"/>
                  </a:lnTo>
                  <a:lnTo>
                    <a:pt x="415620" y="300990"/>
                  </a:lnTo>
                  <a:lnTo>
                    <a:pt x="412318" y="298450"/>
                  </a:lnTo>
                  <a:lnTo>
                    <a:pt x="408889" y="295910"/>
                  </a:lnTo>
                  <a:lnTo>
                    <a:pt x="405460" y="294640"/>
                  </a:lnTo>
                  <a:lnTo>
                    <a:pt x="401904" y="293370"/>
                  </a:lnTo>
                  <a:close/>
                </a:path>
                <a:path w="431165" h="375920">
                  <a:moveTo>
                    <a:pt x="322013" y="254000"/>
                  </a:moveTo>
                  <a:lnTo>
                    <a:pt x="301320" y="254000"/>
                  </a:lnTo>
                  <a:lnTo>
                    <a:pt x="317449" y="266700"/>
                  </a:lnTo>
                  <a:lnTo>
                    <a:pt x="319481" y="267970"/>
                  </a:lnTo>
                  <a:lnTo>
                    <a:pt x="320624" y="269240"/>
                  </a:lnTo>
                  <a:lnTo>
                    <a:pt x="325450" y="289560"/>
                  </a:lnTo>
                  <a:lnTo>
                    <a:pt x="325069" y="295910"/>
                  </a:lnTo>
                  <a:lnTo>
                    <a:pt x="322021" y="330200"/>
                  </a:lnTo>
                  <a:lnTo>
                    <a:pt x="336499" y="341630"/>
                  </a:lnTo>
                  <a:lnTo>
                    <a:pt x="339954" y="300990"/>
                  </a:lnTo>
                  <a:lnTo>
                    <a:pt x="339928" y="293370"/>
                  </a:lnTo>
                  <a:lnTo>
                    <a:pt x="338404" y="285750"/>
                  </a:lnTo>
                  <a:lnTo>
                    <a:pt x="337261" y="281940"/>
                  </a:lnTo>
                  <a:lnTo>
                    <a:pt x="335356" y="278130"/>
                  </a:lnTo>
                  <a:lnTo>
                    <a:pt x="374015" y="278130"/>
                  </a:lnTo>
                  <a:lnTo>
                    <a:pt x="377774" y="273050"/>
                  </a:lnTo>
                  <a:lnTo>
                    <a:pt x="379002" y="271780"/>
                  </a:lnTo>
                  <a:lnTo>
                    <a:pt x="350723" y="271780"/>
                  </a:lnTo>
                  <a:lnTo>
                    <a:pt x="347040" y="270510"/>
                  </a:lnTo>
                  <a:lnTo>
                    <a:pt x="343230" y="269240"/>
                  </a:lnTo>
                  <a:lnTo>
                    <a:pt x="338658" y="266700"/>
                  </a:lnTo>
                  <a:lnTo>
                    <a:pt x="333451" y="262890"/>
                  </a:lnTo>
                  <a:lnTo>
                    <a:pt x="322013" y="254000"/>
                  </a:lnTo>
                  <a:close/>
                </a:path>
                <a:path w="431165" h="375920">
                  <a:moveTo>
                    <a:pt x="420446" y="304800"/>
                  </a:moveTo>
                  <a:lnTo>
                    <a:pt x="400634" y="304800"/>
                  </a:lnTo>
                  <a:lnTo>
                    <a:pt x="404698" y="306070"/>
                  </a:lnTo>
                  <a:lnTo>
                    <a:pt x="409651" y="309880"/>
                  </a:lnTo>
                  <a:lnTo>
                    <a:pt x="413715" y="313690"/>
                  </a:lnTo>
                  <a:lnTo>
                    <a:pt x="416255" y="316230"/>
                  </a:lnTo>
                  <a:lnTo>
                    <a:pt x="417144" y="320040"/>
                  </a:lnTo>
                  <a:lnTo>
                    <a:pt x="417906" y="323850"/>
                  </a:lnTo>
                  <a:lnTo>
                    <a:pt x="417398" y="327660"/>
                  </a:lnTo>
                  <a:lnTo>
                    <a:pt x="415366" y="331470"/>
                  </a:lnTo>
                  <a:lnTo>
                    <a:pt x="426796" y="337820"/>
                  </a:lnTo>
                  <a:lnTo>
                    <a:pt x="429336" y="332740"/>
                  </a:lnTo>
                  <a:lnTo>
                    <a:pt x="430606" y="328930"/>
                  </a:lnTo>
                  <a:lnTo>
                    <a:pt x="430691" y="322580"/>
                  </a:lnTo>
                  <a:lnTo>
                    <a:pt x="430733" y="321310"/>
                  </a:lnTo>
                  <a:lnTo>
                    <a:pt x="429463" y="317500"/>
                  </a:lnTo>
                  <a:lnTo>
                    <a:pt x="426923" y="312420"/>
                  </a:lnTo>
                  <a:lnTo>
                    <a:pt x="424256" y="308610"/>
                  </a:lnTo>
                  <a:lnTo>
                    <a:pt x="420446" y="304800"/>
                  </a:lnTo>
                  <a:close/>
                </a:path>
                <a:path w="431165" h="375920">
                  <a:moveTo>
                    <a:pt x="326847" y="196850"/>
                  </a:moveTo>
                  <a:lnTo>
                    <a:pt x="260299" y="283210"/>
                  </a:lnTo>
                  <a:lnTo>
                    <a:pt x="271729" y="292100"/>
                  </a:lnTo>
                  <a:lnTo>
                    <a:pt x="301320" y="254000"/>
                  </a:lnTo>
                  <a:lnTo>
                    <a:pt x="322013" y="254000"/>
                  </a:lnTo>
                  <a:lnTo>
                    <a:pt x="308940" y="243840"/>
                  </a:lnTo>
                  <a:lnTo>
                    <a:pt x="330911" y="214630"/>
                  </a:lnTo>
                  <a:lnTo>
                    <a:pt x="350193" y="214630"/>
                  </a:lnTo>
                  <a:lnTo>
                    <a:pt x="326847" y="196850"/>
                  </a:lnTo>
                  <a:close/>
                </a:path>
                <a:path w="431165" h="375920">
                  <a:moveTo>
                    <a:pt x="374015" y="278130"/>
                  </a:moveTo>
                  <a:lnTo>
                    <a:pt x="335356" y="278130"/>
                  </a:lnTo>
                  <a:lnTo>
                    <a:pt x="342026" y="281940"/>
                  </a:lnTo>
                  <a:lnTo>
                    <a:pt x="348326" y="283210"/>
                  </a:lnTo>
                  <a:lnTo>
                    <a:pt x="354269" y="284480"/>
                  </a:lnTo>
                  <a:lnTo>
                    <a:pt x="359867" y="284480"/>
                  </a:lnTo>
                  <a:lnTo>
                    <a:pt x="367106" y="283210"/>
                  </a:lnTo>
                  <a:lnTo>
                    <a:pt x="373075" y="279400"/>
                  </a:lnTo>
                  <a:lnTo>
                    <a:pt x="374015" y="278130"/>
                  </a:lnTo>
                  <a:close/>
                </a:path>
                <a:path w="431165" h="375920">
                  <a:moveTo>
                    <a:pt x="350193" y="214630"/>
                  </a:moveTo>
                  <a:lnTo>
                    <a:pt x="330911" y="214630"/>
                  </a:lnTo>
                  <a:lnTo>
                    <a:pt x="358343" y="236220"/>
                  </a:lnTo>
                  <a:lnTo>
                    <a:pt x="364693" y="241300"/>
                  </a:lnTo>
                  <a:lnTo>
                    <a:pt x="368376" y="246380"/>
                  </a:lnTo>
                  <a:lnTo>
                    <a:pt x="369265" y="251460"/>
                  </a:lnTo>
                  <a:lnTo>
                    <a:pt x="370281" y="255270"/>
                  </a:lnTo>
                  <a:lnTo>
                    <a:pt x="369138" y="260350"/>
                  </a:lnTo>
                  <a:lnTo>
                    <a:pt x="363804" y="266700"/>
                  </a:lnTo>
                  <a:lnTo>
                    <a:pt x="361137" y="269240"/>
                  </a:lnTo>
                  <a:lnTo>
                    <a:pt x="357708" y="270510"/>
                  </a:lnTo>
                  <a:lnTo>
                    <a:pt x="354406" y="271780"/>
                  </a:lnTo>
                  <a:lnTo>
                    <a:pt x="379002" y="271780"/>
                  </a:lnTo>
                  <a:lnTo>
                    <a:pt x="381457" y="269240"/>
                  </a:lnTo>
                  <a:lnTo>
                    <a:pt x="383616" y="264160"/>
                  </a:lnTo>
                  <a:lnTo>
                    <a:pt x="384886" y="251460"/>
                  </a:lnTo>
                  <a:lnTo>
                    <a:pt x="383743" y="246380"/>
                  </a:lnTo>
                  <a:lnTo>
                    <a:pt x="380949" y="242570"/>
                  </a:lnTo>
                  <a:lnTo>
                    <a:pt x="378155" y="237490"/>
                  </a:lnTo>
                  <a:lnTo>
                    <a:pt x="372821" y="232410"/>
                  </a:lnTo>
                  <a:lnTo>
                    <a:pt x="365201" y="226060"/>
                  </a:lnTo>
                  <a:lnTo>
                    <a:pt x="350193" y="214630"/>
                  </a:lnTo>
                  <a:close/>
                </a:path>
                <a:path w="431165" h="375920">
                  <a:moveTo>
                    <a:pt x="294843" y="171450"/>
                  </a:moveTo>
                  <a:lnTo>
                    <a:pt x="228295" y="259080"/>
                  </a:lnTo>
                  <a:lnTo>
                    <a:pt x="239725" y="266700"/>
                  </a:lnTo>
                  <a:lnTo>
                    <a:pt x="306273" y="180340"/>
                  </a:lnTo>
                  <a:lnTo>
                    <a:pt x="294843" y="171450"/>
                  </a:lnTo>
                  <a:close/>
                </a:path>
                <a:path w="431165" h="375920">
                  <a:moveTo>
                    <a:pt x="205181" y="105410"/>
                  </a:moveTo>
                  <a:lnTo>
                    <a:pt x="191719" y="105410"/>
                  </a:lnTo>
                  <a:lnTo>
                    <a:pt x="184861" y="107950"/>
                  </a:lnTo>
                  <a:lnTo>
                    <a:pt x="178003" y="113030"/>
                  </a:lnTo>
                  <a:lnTo>
                    <a:pt x="172745" y="116840"/>
                  </a:lnTo>
                  <a:lnTo>
                    <a:pt x="167272" y="121920"/>
                  </a:lnTo>
                  <a:lnTo>
                    <a:pt x="161608" y="127000"/>
                  </a:lnTo>
                  <a:lnTo>
                    <a:pt x="155778" y="134620"/>
                  </a:lnTo>
                  <a:lnTo>
                    <a:pt x="147615" y="146050"/>
                  </a:lnTo>
                  <a:lnTo>
                    <a:pt x="141808" y="157480"/>
                  </a:lnTo>
                  <a:lnTo>
                    <a:pt x="138383" y="167640"/>
                  </a:lnTo>
                  <a:lnTo>
                    <a:pt x="137363" y="176530"/>
                  </a:lnTo>
                  <a:lnTo>
                    <a:pt x="138222" y="182880"/>
                  </a:lnTo>
                  <a:lnTo>
                    <a:pt x="162890" y="208280"/>
                  </a:lnTo>
                  <a:lnTo>
                    <a:pt x="176479" y="207010"/>
                  </a:lnTo>
                  <a:lnTo>
                    <a:pt x="183210" y="204470"/>
                  </a:lnTo>
                  <a:lnTo>
                    <a:pt x="190195" y="200660"/>
                  </a:lnTo>
                  <a:lnTo>
                    <a:pt x="195432" y="196850"/>
                  </a:lnTo>
                  <a:lnTo>
                    <a:pt x="167589" y="196850"/>
                  </a:lnTo>
                  <a:lnTo>
                    <a:pt x="161620" y="195580"/>
                  </a:lnTo>
                  <a:lnTo>
                    <a:pt x="156794" y="191770"/>
                  </a:lnTo>
                  <a:lnTo>
                    <a:pt x="151841" y="187960"/>
                  </a:lnTo>
                  <a:lnTo>
                    <a:pt x="149555" y="182880"/>
                  </a:lnTo>
                  <a:lnTo>
                    <a:pt x="166700" y="143510"/>
                  </a:lnTo>
                  <a:lnTo>
                    <a:pt x="200736" y="116840"/>
                  </a:lnTo>
                  <a:lnTo>
                    <a:pt x="223808" y="116840"/>
                  </a:lnTo>
                  <a:lnTo>
                    <a:pt x="222707" y="115570"/>
                  </a:lnTo>
                  <a:lnTo>
                    <a:pt x="218008" y="111760"/>
                  </a:lnTo>
                  <a:lnTo>
                    <a:pt x="211785" y="107950"/>
                  </a:lnTo>
                  <a:lnTo>
                    <a:pt x="205181" y="105410"/>
                  </a:lnTo>
                  <a:close/>
                </a:path>
                <a:path w="431165" h="375920">
                  <a:moveTo>
                    <a:pt x="223808" y="116840"/>
                  </a:moveTo>
                  <a:lnTo>
                    <a:pt x="206324" y="116840"/>
                  </a:lnTo>
                  <a:lnTo>
                    <a:pt x="211150" y="120650"/>
                  </a:lnTo>
                  <a:lnTo>
                    <a:pt x="216103" y="124460"/>
                  </a:lnTo>
                  <a:lnTo>
                    <a:pt x="218389" y="130810"/>
                  </a:lnTo>
                  <a:lnTo>
                    <a:pt x="201244" y="170180"/>
                  </a:lnTo>
                  <a:lnTo>
                    <a:pt x="167589" y="196850"/>
                  </a:lnTo>
                  <a:lnTo>
                    <a:pt x="195432" y="196850"/>
                  </a:lnTo>
                  <a:lnTo>
                    <a:pt x="200847" y="191770"/>
                  </a:lnTo>
                  <a:lnTo>
                    <a:pt x="206429" y="185420"/>
                  </a:lnTo>
                  <a:lnTo>
                    <a:pt x="212166" y="177800"/>
                  </a:lnTo>
                  <a:lnTo>
                    <a:pt x="216740" y="171450"/>
                  </a:lnTo>
                  <a:lnTo>
                    <a:pt x="220564" y="166370"/>
                  </a:lnTo>
                  <a:lnTo>
                    <a:pt x="230962" y="134620"/>
                  </a:lnTo>
                  <a:lnTo>
                    <a:pt x="230073" y="129540"/>
                  </a:lnTo>
                  <a:lnTo>
                    <a:pt x="226009" y="119380"/>
                  </a:lnTo>
                  <a:lnTo>
                    <a:pt x="223808" y="116840"/>
                  </a:lnTo>
                  <a:close/>
                </a:path>
                <a:path w="431165" h="375920">
                  <a:moveTo>
                    <a:pt x="137617" y="53340"/>
                  </a:moveTo>
                  <a:lnTo>
                    <a:pt x="124155" y="53340"/>
                  </a:lnTo>
                  <a:lnTo>
                    <a:pt x="117297" y="55880"/>
                  </a:lnTo>
                  <a:lnTo>
                    <a:pt x="110439" y="60960"/>
                  </a:lnTo>
                  <a:lnTo>
                    <a:pt x="105127" y="64770"/>
                  </a:lnTo>
                  <a:lnTo>
                    <a:pt x="99660" y="69850"/>
                  </a:lnTo>
                  <a:lnTo>
                    <a:pt x="94026" y="74930"/>
                  </a:lnTo>
                  <a:lnTo>
                    <a:pt x="88214" y="82550"/>
                  </a:lnTo>
                  <a:lnTo>
                    <a:pt x="80049" y="93980"/>
                  </a:lnTo>
                  <a:lnTo>
                    <a:pt x="74228" y="105410"/>
                  </a:lnTo>
                  <a:lnTo>
                    <a:pt x="70766" y="115570"/>
                  </a:lnTo>
                  <a:lnTo>
                    <a:pt x="69672" y="124460"/>
                  </a:lnTo>
                  <a:lnTo>
                    <a:pt x="70605" y="130810"/>
                  </a:lnTo>
                  <a:lnTo>
                    <a:pt x="95326" y="156210"/>
                  </a:lnTo>
                  <a:lnTo>
                    <a:pt x="108788" y="154940"/>
                  </a:lnTo>
                  <a:lnTo>
                    <a:pt x="115646" y="152400"/>
                  </a:lnTo>
                  <a:lnTo>
                    <a:pt x="122504" y="148590"/>
                  </a:lnTo>
                  <a:lnTo>
                    <a:pt x="127797" y="144780"/>
                  </a:lnTo>
                  <a:lnTo>
                    <a:pt x="99898" y="144780"/>
                  </a:lnTo>
                  <a:lnTo>
                    <a:pt x="94056" y="143510"/>
                  </a:lnTo>
                  <a:lnTo>
                    <a:pt x="84277" y="135890"/>
                  </a:lnTo>
                  <a:lnTo>
                    <a:pt x="81991" y="130810"/>
                  </a:lnTo>
                  <a:lnTo>
                    <a:pt x="82245" y="123190"/>
                  </a:lnTo>
                  <a:lnTo>
                    <a:pt x="107020" y="81280"/>
                  </a:lnTo>
                  <a:lnTo>
                    <a:pt x="133172" y="64770"/>
                  </a:lnTo>
                  <a:lnTo>
                    <a:pt x="156159" y="64770"/>
                  </a:lnTo>
                  <a:lnTo>
                    <a:pt x="155016" y="63500"/>
                  </a:lnTo>
                  <a:lnTo>
                    <a:pt x="150444" y="59690"/>
                  </a:lnTo>
                  <a:lnTo>
                    <a:pt x="144094" y="55880"/>
                  </a:lnTo>
                  <a:lnTo>
                    <a:pt x="137617" y="53340"/>
                  </a:lnTo>
                  <a:close/>
                </a:path>
                <a:path w="431165" h="375920">
                  <a:moveTo>
                    <a:pt x="156159" y="64770"/>
                  </a:moveTo>
                  <a:lnTo>
                    <a:pt x="138633" y="64770"/>
                  </a:lnTo>
                  <a:lnTo>
                    <a:pt x="148539" y="72390"/>
                  </a:lnTo>
                  <a:lnTo>
                    <a:pt x="150825" y="78740"/>
                  </a:lnTo>
                  <a:lnTo>
                    <a:pt x="133680" y="118110"/>
                  </a:lnTo>
                  <a:lnTo>
                    <a:pt x="99898" y="144780"/>
                  </a:lnTo>
                  <a:lnTo>
                    <a:pt x="127797" y="144780"/>
                  </a:lnTo>
                  <a:lnTo>
                    <a:pt x="133220" y="139700"/>
                  </a:lnTo>
                  <a:lnTo>
                    <a:pt x="138810" y="133350"/>
                  </a:lnTo>
                  <a:lnTo>
                    <a:pt x="144602" y="125730"/>
                  </a:lnTo>
                  <a:lnTo>
                    <a:pt x="149174" y="119380"/>
                  </a:lnTo>
                  <a:lnTo>
                    <a:pt x="152984" y="114300"/>
                  </a:lnTo>
                  <a:lnTo>
                    <a:pt x="162890" y="87630"/>
                  </a:lnTo>
                  <a:lnTo>
                    <a:pt x="163398" y="82550"/>
                  </a:lnTo>
                  <a:lnTo>
                    <a:pt x="162509" y="77470"/>
                  </a:lnTo>
                  <a:lnTo>
                    <a:pt x="158445" y="67310"/>
                  </a:lnTo>
                  <a:lnTo>
                    <a:pt x="156159" y="64770"/>
                  </a:lnTo>
                  <a:close/>
                </a:path>
                <a:path w="431165" h="375920">
                  <a:moveTo>
                    <a:pt x="27889" y="35560"/>
                  </a:moveTo>
                  <a:lnTo>
                    <a:pt x="22047" y="36830"/>
                  </a:lnTo>
                  <a:lnTo>
                    <a:pt x="16332" y="39370"/>
                  </a:lnTo>
                  <a:lnTo>
                    <a:pt x="11252" y="41910"/>
                  </a:lnTo>
                  <a:lnTo>
                    <a:pt x="6934" y="48260"/>
                  </a:lnTo>
                  <a:lnTo>
                    <a:pt x="3239" y="53340"/>
                  </a:lnTo>
                  <a:lnTo>
                    <a:pt x="902" y="59690"/>
                  </a:lnTo>
                  <a:lnTo>
                    <a:pt x="98" y="64770"/>
                  </a:lnTo>
                  <a:lnTo>
                    <a:pt x="0" y="68580"/>
                  </a:lnTo>
                  <a:lnTo>
                    <a:pt x="203" y="73660"/>
                  </a:lnTo>
                  <a:lnTo>
                    <a:pt x="28032" y="104140"/>
                  </a:lnTo>
                  <a:lnTo>
                    <a:pt x="34690" y="105410"/>
                  </a:lnTo>
                  <a:lnTo>
                    <a:pt x="41478" y="105410"/>
                  </a:lnTo>
                  <a:lnTo>
                    <a:pt x="47951" y="104140"/>
                  </a:lnTo>
                  <a:lnTo>
                    <a:pt x="53829" y="101600"/>
                  </a:lnTo>
                  <a:lnTo>
                    <a:pt x="59088" y="97790"/>
                  </a:lnTo>
                  <a:lnTo>
                    <a:pt x="62549" y="93980"/>
                  </a:lnTo>
                  <a:lnTo>
                    <a:pt x="32334" y="93980"/>
                  </a:lnTo>
                  <a:lnTo>
                    <a:pt x="26873" y="91440"/>
                  </a:lnTo>
                  <a:lnTo>
                    <a:pt x="21793" y="87630"/>
                  </a:lnTo>
                  <a:lnTo>
                    <a:pt x="18618" y="85090"/>
                  </a:lnTo>
                  <a:lnTo>
                    <a:pt x="16078" y="82550"/>
                  </a:lnTo>
                  <a:lnTo>
                    <a:pt x="14554" y="78740"/>
                  </a:lnTo>
                  <a:lnTo>
                    <a:pt x="12903" y="74930"/>
                  </a:lnTo>
                  <a:lnTo>
                    <a:pt x="12395" y="71120"/>
                  </a:lnTo>
                  <a:lnTo>
                    <a:pt x="13919" y="63500"/>
                  </a:lnTo>
                  <a:lnTo>
                    <a:pt x="15443" y="59690"/>
                  </a:lnTo>
                  <a:lnTo>
                    <a:pt x="17729" y="57150"/>
                  </a:lnTo>
                  <a:lnTo>
                    <a:pt x="21666" y="52070"/>
                  </a:lnTo>
                  <a:lnTo>
                    <a:pt x="26365" y="48260"/>
                  </a:lnTo>
                  <a:lnTo>
                    <a:pt x="38049" y="46990"/>
                  </a:lnTo>
                  <a:lnTo>
                    <a:pt x="59512" y="46990"/>
                  </a:lnTo>
                  <a:lnTo>
                    <a:pt x="55448" y="44450"/>
                  </a:lnTo>
                  <a:lnTo>
                    <a:pt x="51257" y="40640"/>
                  </a:lnTo>
                  <a:lnTo>
                    <a:pt x="50453" y="39370"/>
                  </a:lnTo>
                  <a:lnTo>
                    <a:pt x="40208" y="39370"/>
                  </a:lnTo>
                  <a:lnTo>
                    <a:pt x="33858" y="36830"/>
                  </a:lnTo>
                  <a:lnTo>
                    <a:pt x="27889" y="35560"/>
                  </a:lnTo>
                  <a:close/>
                </a:path>
                <a:path w="431165" h="375920">
                  <a:moveTo>
                    <a:pt x="59512" y="46990"/>
                  </a:moveTo>
                  <a:lnTo>
                    <a:pt x="38049" y="46990"/>
                  </a:lnTo>
                  <a:lnTo>
                    <a:pt x="43510" y="48260"/>
                  </a:lnTo>
                  <a:lnTo>
                    <a:pt x="53543" y="57150"/>
                  </a:lnTo>
                  <a:lnTo>
                    <a:pt x="56591" y="60960"/>
                  </a:lnTo>
                  <a:lnTo>
                    <a:pt x="57353" y="67310"/>
                  </a:lnTo>
                  <a:lnTo>
                    <a:pt x="58242" y="73660"/>
                  </a:lnTo>
                  <a:lnTo>
                    <a:pt x="56591" y="78740"/>
                  </a:lnTo>
                  <a:lnTo>
                    <a:pt x="52654" y="83820"/>
                  </a:lnTo>
                  <a:lnTo>
                    <a:pt x="48844" y="88900"/>
                  </a:lnTo>
                  <a:lnTo>
                    <a:pt x="44018" y="91440"/>
                  </a:lnTo>
                  <a:lnTo>
                    <a:pt x="32334" y="93980"/>
                  </a:lnTo>
                  <a:lnTo>
                    <a:pt x="62549" y="93980"/>
                  </a:lnTo>
                  <a:lnTo>
                    <a:pt x="70307" y="69850"/>
                  </a:lnTo>
                  <a:lnTo>
                    <a:pt x="68402" y="63500"/>
                  </a:lnTo>
                  <a:lnTo>
                    <a:pt x="64465" y="57150"/>
                  </a:lnTo>
                  <a:lnTo>
                    <a:pt x="83769" y="57150"/>
                  </a:lnTo>
                  <a:lnTo>
                    <a:pt x="87452" y="54610"/>
                  </a:lnTo>
                  <a:lnTo>
                    <a:pt x="90500" y="49530"/>
                  </a:lnTo>
                  <a:lnTo>
                    <a:pt x="91465" y="48260"/>
                  </a:lnTo>
                  <a:lnTo>
                    <a:pt x="63830" y="48260"/>
                  </a:lnTo>
                  <a:lnTo>
                    <a:pt x="59512" y="46990"/>
                  </a:lnTo>
                  <a:close/>
                </a:path>
                <a:path w="431165" h="375920">
                  <a:moveTo>
                    <a:pt x="83769" y="57150"/>
                  </a:moveTo>
                  <a:lnTo>
                    <a:pt x="64465" y="57150"/>
                  </a:lnTo>
                  <a:lnTo>
                    <a:pt x="69926" y="59690"/>
                  </a:lnTo>
                  <a:lnTo>
                    <a:pt x="74879" y="59690"/>
                  </a:lnTo>
                  <a:lnTo>
                    <a:pt x="83769" y="57150"/>
                  </a:lnTo>
                  <a:close/>
                </a:path>
                <a:path w="431165" h="375920">
                  <a:moveTo>
                    <a:pt x="88875" y="12700"/>
                  </a:moveTo>
                  <a:lnTo>
                    <a:pt x="67767" y="12700"/>
                  </a:lnTo>
                  <a:lnTo>
                    <a:pt x="72212" y="13970"/>
                  </a:lnTo>
                  <a:lnTo>
                    <a:pt x="76276" y="16510"/>
                  </a:lnTo>
                  <a:lnTo>
                    <a:pt x="80213" y="20320"/>
                  </a:lnTo>
                  <a:lnTo>
                    <a:pt x="82499" y="24130"/>
                  </a:lnTo>
                  <a:lnTo>
                    <a:pt x="83261" y="29210"/>
                  </a:lnTo>
                  <a:lnTo>
                    <a:pt x="83896" y="33020"/>
                  </a:lnTo>
                  <a:lnTo>
                    <a:pt x="82626" y="38100"/>
                  </a:lnTo>
                  <a:lnTo>
                    <a:pt x="76784" y="45720"/>
                  </a:lnTo>
                  <a:lnTo>
                    <a:pt x="73101" y="46990"/>
                  </a:lnTo>
                  <a:lnTo>
                    <a:pt x="63830" y="48260"/>
                  </a:lnTo>
                  <a:lnTo>
                    <a:pt x="91465" y="48260"/>
                  </a:lnTo>
                  <a:lnTo>
                    <a:pt x="95326" y="43180"/>
                  </a:lnTo>
                  <a:lnTo>
                    <a:pt x="97231" y="36830"/>
                  </a:lnTo>
                  <a:lnTo>
                    <a:pt x="94691" y="20320"/>
                  </a:lnTo>
                  <a:lnTo>
                    <a:pt x="90373" y="13970"/>
                  </a:lnTo>
                  <a:lnTo>
                    <a:pt x="88875" y="12700"/>
                  </a:lnTo>
                  <a:close/>
                </a:path>
                <a:path w="431165" h="375920">
                  <a:moveTo>
                    <a:pt x="67640" y="0"/>
                  </a:moveTo>
                  <a:lnTo>
                    <a:pt x="35636" y="29210"/>
                  </a:lnTo>
                  <a:lnTo>
                    <a:pt x="37033" y="34290"/>
                  </a:lnTo>
                  <a:lnTo>
                    <a:pt x="40208" y="39370"/>
                  </a:lnTo>
                  <a:lnTo>
                    <a:pt x="50453" y="39370"/>
                  </a:lnTo>
                  <a:lnTo>
                    <a:pt x="48844" y="36830"/>
                  </a:lnTo>
                  <a:lnTo>
                    <a:pt x="47574" y="27940"/>
                  </a:lnTo>
                  <a:lnTo>
                    <a:pt x="48844" y="22860"/>
                  </a:lnTo>
                  <a:lnTo>
                    <a:pt x="51892" y="19050"/>
                  </a:lnTo>
                  <a:lnTo>
                    <a:pt x="54686" y="15240"/>
                  </a:lnTo>
                  <a:lnTo>
                    <a:pt x="58496" y="13970"/>
                  </a:lnTo>
                  <a:lnTo>
                    <a:pt x="67767" y="12700"/>
                  </a:lnTo>
                  <a:lnTo>
                    <a:pt x="88875" y="12700"/>
                  </a:lnTo>
                  <a:lnTo>
                    <a:pt x="82880" y="7620"/>
                  </a:lnTo>
                  <a:lnTo>
                    <a:pt x="75260" y="2540"/>
                  </a:lnTo>
                  <a:lnTo>
                    <a:pt x="67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549767" y="3858005"/>
            <a:ext cx="19748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BUILD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A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FOUNDATION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812783" y="5815990"/>
            <a:ext cx="27514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8495" marR="5080" indent="-64643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4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Performance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Indicators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4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Benchmarks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555481" y="4172093"/>
            <a:ext cx="3263900" cy="1583055"/>
            <a:chOff x="8555481" y="4172093"/>
            <a:chExt cx="3263900" cy="1583055"/>
          </a:xfrm>
        </p:grpSpPr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61831" y="4187952"/>
              <a:ext cx="2654807" cy="144322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558656" y="4184777"/>
              <a:ext cx="2661285" cy="1449705"/>
            </a:xfrm>
            <a:custGeom>
              <a:avLst/>
              <a:gdLst/>
              <a:ahLst/>
              <a:cxnLst/>
              <a:rect l="l" t="t" r="r" b="b"/>
              <a:pathLst>
                <a:path w="2661284" h="1449704">
                  <a:moveTo>
                    <a:pt x="0" y="1449578"/>
                  </a:moveTo>
                  <a:lnTo>
                    <a:pt x="2661157" y="1449578"/>
                  </a:lnTo>
                  <a:lnTo>
                    <a:pt x="2661157" y="0"/>
                  </a:lnTo>
                  <a:lnTo>
                    <a:pt x="0" y="0"/>
                  </a:lnTo>
                  <a:lnTo>
                    <a:pt x="0" y="144957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95231" y="4364736"/>
              <a:ext cx="2578607" cy="138379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092056" y="4361561"/>
              <a:ext cx="2585085" cy="1390650"/>
            </a:xfrm>
            <a:custGeom>
              <a:avLst/>
              <a:gdLst/>
              <a:ahLst/>
              <a:cxnLst/>
              <a:rect l="l" t="t" r="r" b="b"/>
              <a:pathLst>
                <a:path w="2585084" h="1390650">
                  <a:moveTo>
                    <a:pt x="0" y="1390142"/>
                  </a:moveTo>
                  <a:lnTo>
                    <a:pt x="2584957" y="1390142"/>
                  </a:lnTo>
                  <a:lnTo>
                    <a:pt x="2584957" y="0"/>
                  </a:lnTo>
                  <a:lnTo>
                    <a:pt x="0" y="0"/>
                  </a:lnTo>
                  <a:lnTo>
                    <a:pt x="0" y="139014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95231" y="4364736"/>
              <a:ext cx="576072" cy="11887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0958845" y="4184793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89293" y="0"/>
                  </a:moveTo>
                  <a:lnTo>
                    <a:pt x="151241" y="21828"/>
                  </a:lnTo>
                  <a:lnTo>
                    <a:pt x="11414" y="203311"/>
                  </a:lnTo>
                  <a:lnTo>
                    <a:pt x="0" y="245697"/>
                  </a:lnTo>
                  <a:lnTo>
                    <a:pt x="6931" y="266533"/>
                  </a:lnTo>
                  <a:lnTo>
                    <a:pt x="21828" y="283702"/>
                  </a:lnTo>
                  <a:lnTo>
                    <a:pt x="615807" y="741283"/>
                  </a:lnTo>
                  <a:lnTo>
                    <a:pt x="636262" y="751318"/>
                  </a:lnTo>
                  <a:lnTo>
                    <a:pt x="658193" y="752697"/>
                  </a:lnTo>
                  <a:lnTo>
                    <a:pt x="679029" y="745765"/>
                  </a:lnTo>
                  <a:lnTo>
                    <a:pt x="696198" y="730869"/>
                  </a:lnTo>
                  <a:lnTo>
                    <a:pt x="836025" y="549386"/>
                  </a:lnTo>
                  <a:lnTo>
                    <a:pt x="846060" y="529004"/>
                  </a:lnTo>
                  <a:lnTo>
                    <a:pt x="847439" y="507110"/>
                  </a:lnTo>
                  <a:lnTo>
                    <a:pt x="840507" y="486288"/>
                  </a:lnTo>
                  <a:lnTo>
                    <a:pt x="825611" y="469122"/>
                  </a:lnTo>
                  <a:lnTo>
                    <a:pt x="231632" y="11414"/>
                  </a:lnTo>
                  <a:lnTo>
                    <a:pt x="211230" y="1379"/>
                  </a:lnTo>
                  <a:lnTo>
                    <a:pt x="189293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958845" y="4184793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51241" y="21828"/>
                  </a:moveTo>
                  <a:lnTo>
                    <a:pt x="168427" y="6931"/>
                  </a:lnTo>
                  <a:lnTo>
                    <a:pt x="189293" y="0"/>
                  </a:lnTo>
                  <a:lnTo>
                    <a:pt x="211230" y="1379"/>
                  </a:lnTo>
                  <a:lnTo>
                    <a:pt x="231632" y="11414"/>
                  </a:lnTo>
                  <a:lnTo>
                    <a:pt x="825611" y="469122"/>
                  </a:lnTo>
                  <a:lnTo>
                    <a:pt x="840507" y="486288"/>
                  </a:lnTo>
                  <a:lnTo>
                    <a:pt x="847439" y="507110"/>
                  </a:lnTo>
                  <a:lnTo>
                    <a:pt x="846060" y="529004"/>
                  </a:lnTo>
                  <a:lnTo>
                    <a:pt x="836025" y="549386"/>
                  </a:lnTo>
                  <a:lnTo>
                    <a:pt x="696198" y="730869"/>
                  </a:lnTo>
                  <a:lnTo>
                    <a:pt x="679029" y="745765"/>
                  </a:lnTo>
                  <a:lnTo>
                    <a:pt x="658193" y="752697"/>
                  </a:lnTo>
                  <a:lnTo>
                    <a:pt x="636262" y="751318"/>
                  </a:lnTo>
                  <a:lnTo>
                    <a:pt x="615807" y="741283"/>
                  </a:lnTo>
                  <a:lnTo>
                    <a:pt x="21828" y="283702"/>
                  </a:lnTo>
                  <a:lnTo>
                    <a:pt x="6931" y="266533"/>
                  </a:lnTo>
                  <a:lnTo>
                    <a:pt x="0" y="245697"/>
                  </a:lnTo>
                  <a:lnTo>
                    <a:pt x="1379" y="223766"/>
                  </a:lnTo>
                  <a:lnTo>
                    <a:pt x="11414" y="203311"/>
                  </a:lnTo>
                  <a:lnTo>
                    <a:pt x="151241" y="2182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137391" y="4360291"/>
              <a:ext cx="488950" cy="421640"/>
            </a:xfrm>
            <a:custGeom>
              <a:avLst/>
              <a:gdLst/>
              <a:ahLst/>
              <a:cxnLst/>
              <a:rect l="l" t="t" r="r" b="b"/>
              <a:pathLst>
                <a:path w="488950" h="421639">
                  <a:moveTo>
                    <a:pt x="413511" y="372110"/>
                  </a:moveTo>
                  <a:lnTo>
                    <a:pt x="409575" y="379730"/>
                  </a:lnTo>
                  <a:lnTo>
                    <a:pt x="408431" y="387350"/>
                  </a:lnTo>
                  <a:lnTo>
                    <a:pt x="410209" y="393700"/>
                  </a:lnTo>
                  <a:lnTo>
                    <a:pt x="411860" y="401320"/>
                  </a:lnTo>
                  <a:lnTo>
                    <a:pt x="416686" y="407670"/>
                  </a:lnTo>
                  <a:lnTo>
                    <a:pt x="429767" y="416560"/>
                  </a:lnTo>
                  <a:lnTo>
                    <a:pt x="434848" y="420370"/>
                  </a:lnTo>
                  <a:lnTo>
                    <a:pt x="445261" y="421640"/>
                  </a:lnTo>
                  <a:lnTo>
                    <a:pt x="450087" y="421640"/>
                  </a:lnTo>
                  <a:lnTo>
                    <a:pt x="458977" y="419100"/>
                  </a:lnTo>
                  <a:lnTo>
                    <a:pt x="462660" y="416560"/>
                  </a:lnTo>
                  <a:lnTo>
                    <a:pt x="467211" y="410210"/>
                  </a:lnTo>
                  <a:lnTo>
                    <a:pt x="440816" y="410210"/>
                  </a:lnTo>
                  <a:lnTo>
                    <a:pt x="436372" y="408940"/>
                  </a:lnTo>
                  <a:lnTo>
                    <a:pt x="426719" y="401320"/>
                  </a:lnTo>
                  <a:lnTo>
                    <a:pt x="423799" y="396240"/>
                  </a:lnTo>
                  <a:lnTo>
                    <a:pt x="422782" y="392430"/>
                  </a:lnTo>
                  <a:lnTo>
                    <a:pt x="421893" y="388620"/>
                  </a:lnTo>
                  <a:lnTo>
                    <a:pt x="422655" y="383540"/>
                  </a:lnTo>
                  <a:lnTo>
                    <a:pt x="425323" y="378460"/>
                  </a:lnTo>
                  <a:lnTo>
                    <a:pt x="413511" y="372110"/>
                  </a:lnTo>
                  <a:close/>
                </a:path>
                <a:path w="488950" h="421639">
                  <a:moveTo>
                    <a:pt x="459612" y="339090"/>
                  </a:moveTo>
                  <a:lnTo>
                    <a:pt x="447421" y="339090"/>
                  </a:lnTo>
                  <a:lnTo>
                    <a:pt x="444246" y="340360"/>
                  </a:lnTo>
                  <a:lnTo>
                    <a:pt x="441198" y="341630"/>
                  </a:lnTo>
                  <a:lnTo>
                    <a:pt x="438530" y="344170"/>
                  </a:lnTo>
                  <a:lnTo>
                    <a:pt x="436372" y="346710"/>
                  </a:lnTo>
                  <a:lnTo>
                    <a:pt x="433958" y="349250"/>
                  </a:lnTo>
                  <a:lnTo>
                    <a:pt x="432561" y="353060"/>
                  </a:lnTo>
                  <a:lnTo>
                    <a:pt x="431800" y="360680"/>
                  </a:lnTo>
                  <a:lnTo>
                    <a:pt x="432561" y="364490"/>
                  </a:lnTo>
                  <a:lnTo>
                    <a:pt x="436372" y="372110"/>
                  </a:lnTo>
                  <a:lnTo>
                    <a:pt x="440435" y="377190"/>
                  </a:lnTo>
                  <a:lnTo>
                    <a:pt x="446785" y="386080"/>
                  </a:lnTo>
                  <a:lnTo>
                    <a:pt x="451357" y="391160"/>
                  </a:lnTo>
                  <a:lnTo>
                    <a:pt x="454025" y="396240"/>
                  </a:lnTo>
                  <a:lnTo>
                    <a:pt x="454786" y="397510"/>
                  </a:lnTo>
                  <a:lnTo>
                    <a:pt x="455802" y="401320"/>
                  </a:lnTo>
                  <a:lnTo>
                    <a:pt x="455422" y="403860"/>
                  </a:lnTo>
                  <a:lnTo>
                    <a:pt x="453516" y="405130"/>
                  </a:lnTo>
                  <a:lnTo>
                    <a:pt x="451484" y="408940"/>
                  </a:lnTo>
                  <a:lnTo>
                    <a:pt x="448563" y="410210"/>
                  </a:lnTo>
                  <a:lnTo>
                    <a:pt x="467211" y="410210"/>
                  </a:lnTo>
                  <a:lnTo>
                    <a:pt x="468122" y="408940"/>
                  </a:lnTo>
                  <a:lnTo>
                    <a:pt x="469646" y="405130"/>
                  </a:lnTo>
                  <a:lnTo>
                    <a:pt x="469773" y="402590"/>
                  </a:lnTo>
                  <a:lnTo>
                    <a:pt x="470026" y="398780"/>
                  </a:lnTo>
                  <a:lnTo>
                    <a:pt x="469137" y="394970"/>
                  </a:lnTo>
                  <a:lnTo>
                    <a:pt x="465074" y="387350"/>
                  </a:lnTo>
                  <a:lnTo>
                    <a:pt x="461136" y="382270"/>
                  </a:lnTo>
                  <a:lnTo>
                    <a:pt x="455167" y="373380"/>
                  </a:lnTo>
                  <a:lnTo>
                    <a:pt x="451103" y="368300"/>
                  </a:lnTo>
                  <a:lnTo>
                    <a:pt x="448690" y="365760"/>
                  </a:lnTo>
                  <a:lnTo>
                    <a:pt x="447928" y="364490"/>
                  </a:lnTo>
                  <a:lnTo>
                    <a:pt x="446658" y="361950"/>
                  </a:lnTo>
                  <a:lnTo>
                    <a:pt x="446024" y="359410"/>
                  </a:lnTo>
                  <a:lnTo>
                    <a:pt x="446024" y="356870"/>
                  </a:lnTo>
                  <a:lnTo>
                    <a:pt x="446531" y="354330"/>
                  </a:lnTo>
                  <a:lnTo>
                    <a:pt x="447548" y="353060"/>
                  </a:lnTo>
                  <a:lnTo>
                    <a:pt x="449199" y="351790"/>
                  </a:lnTo>
                  <a:lnTo>
                    <a:pt x="451738" y="350520"/>
                  </a:lnTo>
                  <a:lnTo>
                    <a:pt x="478281" y="350520"/>
                  </a:lnTo>
                  <a:lnTo>
                    <a:pt x="466725" y="341630"/>
                  </a:lnTo>
                  <a:lnTo>
                    <a:pt x="459612" y="339090"/>
                  </a:lnTo>
                  <a:close/>
                </a:path>
                <a:path w="488950" h="421639">
                  <a:moveTo>
                    <a:pt x="478281" y="350520"/>
                  </a:moveTo>
                  <a:lnTo>
                    <a:pt x="458342" y="350520"/>
                  </a:lnTo>
                  <a:lnTo>
                    <a:pt x="462533" y="351790"/>
                  </a:lnTo>
                  <a:lnTo>
                    <a:pt x="467359" y="355600"/>
                  </a:lnTo>
                  <a:lnTo>
                    <a:pt x="471424" y="359410"/>
                  </a:lnTo>
                  <a:lnTo>
                    <a:pt x="473963" y="361950"/>
                  </a:lnTo>
                  <a:lnTo>
                    <a:pt x="475741" y="369570"/>
                  </a:lnTo>
                  <a:lnTo>
                    <a:pt x="475106" y="373380"/>
                  </a:lnTo>
                  <a:lnTo>
                    <a:pt x="473075" y="377190"/>
                  </a:lnTo>
                  <a:lnTo>
                    <a:pt x="484631" y="383540"/>
                  </a:lnTo>
                  <a:lnTo>
                    <a:pt x="487044" y="378460"/>
                  </a:lnTo>
                  <a:lnTo>
                    <a:pt x="488314" y="374650"/>
                  </a:lnTo>
                  <a:lnTo>
                    <a:pt x="488441" y="367030"/>
                  </a:lnTo>
                  <a:lnTo>
                    <a:pt x="487299" y="363220"/>
                  </a:lnTo>
                  <a:lnTo>
                    <a:pt x="481964" y="354330"/>
                  </a:lnTo>
                  <a:lnTo>
                    <a:pt x="478281" y="350520"/>
                  </a:lnTo>
                  <a:close/>
                </a:path>
                <a:path w="488950" h="421639">
                  <a:moveTo>
                    <a:pt x="439547" y="284480"/>
                  </a:moveTo>
                  <a:lnTo>
                    <a:pt x="372872" y="370840"/>
                  </a:lnTo>
                  <a:lnTo>
                    <a:pt x="384301" y="379730"/>
                  </a:lnTo>
                  <a:lnTo>
                    <a:pt x="450976" y="293370"/>
                  </a:lnTo>
                  <a:lnTo>
                    <a:pt x="439547" y="284480"/>
                  </a:lnTo>
                  <a:close/>
                </a:path>
                <a:path w="488950" h="421639">
                  <a:moveTo>
                    <a:pt x="356615" y="220980"/>
                  </a:moveTo>
                  <a:lnTo>
                    <a:pt x="290067" y="307340"/>
                  </a:lnTo>
                  <a:lnTo>
                    <a:pt x="301498" y="316230"/>
                  </a:lnTo>
                  <a:lnTo>
                    <a:pt x="328549" y="280670"/>
                  </a:lnTo>
                  <a:lnTo>
                    <a:pt x="349195" y="280670"/>
                  </a:lnTo>
                  <a:lnTo>
                    <a:pt x="336423" y="270510"/>
                  </a:lnTo>
                  <a:lnTo>
                    <a:pt x="360299" y="240030"/>
                  </a:lnTo>
                  <a:lnTo>
                    <a:pt x="381095" y="240030"/>
                  </a:lnTo>
                  <a:lnTo>
                    <a:pt x="356615" y="220980"/>
                  </a:lnTo>
                  <a:close/>
                </a:path>
                <a:path w="488950" h="421639">
                  <a:moveTo>
                    <a:pt x="349195" y="280670"/>
                  </a:moveTo>
                  <a:lnTo>
                    <a:pt x="328549" y="280670"/>
                  </a:lnTo>
                  <a:lnTo>
                    <a:pt x="350774" y="298450"/>
                  </a:lnTo>
                  <a:lnTo>
                    <a:pt x="359584" y="303530"/>
                  </a:lnTo>
                  <a:lnTo>
                    <a:pt x="367728" y="308610"/>
                  </a:lnTo>
                  <a:lnTo>
                    <a:pt x="375205" y="309880"/>
                  </a:lnTo>
                  <a:lnTo>
                    <a:pt x="382015" y="309880"/>
                  </a:lnTo>
                  <a:lnTo>
                    <a:pt x="390525" y="308610"/>
                  </a:lnTo>
                  <a:lnTo>
                    <a:pt x="397763" y="303530"/>
                  </a:lnTo>
                  <a:lnTo>
                    <a:pt x="403351" y="297180"/>
                  </a:lnTo>
                  <a:lnTo>
                    <a:pt x="404177" y="295910"/>
                  </a:lnTo>
                  <a:lnTo>
                    <a:pt x="372490" y="295910"/>
                  </a:lnTo>
                  <a:lnTo>
                    <a:pt x="366140" y="293370"/>
                  </a:lnTo>
                  <a:lnTo>
                    <a:pt x="358775" y="288290"/>
                  </a:lnTo>
                  <a:lnTo>
                    <a:pt x="349195" y="280670"/>
                  </a:lnTo>
                  <a:close/>
                </a:path>
                <a:path w="488950" h="421639">
                  <a:moveTo>
                    <a:pt x="381095" y="240030"/>
                  </a:moveTo>
                  <a:lnTo>
                    <a:pt x="360299" y="240030"/>
                  </a:lnTo>
                  <a:lnTo>
                    <a:pt x="387476" y="260350"/>
                  </a:lnTo>
                  <a:lnTo>
                    <a:pt x="390905" y="264160"/>
                  </a:lnTo>
                  <a:lnTo>
                    <a:pt x="394715" y="269240"/>
                  </a:lnTo>
                  <a:lnTo>
                    <a:pt x="395858" y="273050"/>
                  </a:lnTo>
                  <a:lnTo>
                    <a:pt x="395604" y="280670"/>
                  </a:lnTo>
                  <a:lnTo>
                    <a:pt x="394080" y="284480"/>
                  </a:lnTo>
                  <a:lnTo>
                    <a:pt x="391286" y="288290"/>
                  </a:lnTo>
                  <a:lnTo>
                    <a:pt x="387476" y="293370"/>
                  </a:lnTo>
                  <a:lnTo>
                    <a:pt x="382904" y="295910"/>
                  </a:lnTo>
                  <a:lnTo>
                    <a:pt x="404177" y="295910"/>
                  </a:lnTo>
                  <a:lnTo>
                    <a:pt x="406653" y="292100"/>
                  </a:lnTo>
                  <a:lnTo>
                    <a:pt x="408812" y="288290"/>
                  </a:lnTo>
                  <a:lnTo>
                    <a:pt x="410844" y="278130"/>
                  </a:lnTo>
                  <a:lnTo>
                    <a:pt x="410717" y="273050"/>
                  </a:lnTo>
                  <a:lnTo>
                    <a:pt x="389254" y="246380"/>
                  </a:lnTo>
                  <a:lnTo>
                    <a:pt x="381095" y="240030"/>
                  </a:lnTo>
                  <a:close/>
                </a:path>
                <a:path w="488950" h="421639">
                  <a:moveTo>
                    <a:pt x="275716" y="158750"/>
                  </a:moveTo>
                  <a:lnTo>
                    <a:pt x="209168" y="245110"/>
                  </a:lnTo>
                  <a:lnTo>
                    <a:pt x="220599" y="254000"/>
                  </a:lnTo>
                  <a:lnTo>
                    <a:pt x="247650" y="218440"/>
                  </a:lnTo>
                  <a:lnTo>
                    <a:pt x="268296" y="218440"/>
                  </a:lnTo>
                  <a:lnTo>
                    <a:pt x="255524" y="208280"/>
                  </a:lnTo>
                  <a:lnTo>
                    <a:pt x="279400" y="177800"/>
                  </a:lnTo>
                  <a:lnTo>
                    <a:pt x="300196" y="177800"/>
                  </a:lnTo>
                  <a:lnTo>
                    <a:pt x="275716" y="158750"/>
                  </a:lnTo>
                  <a:close/>
                </a:path>
                <a:path w="488950" h="421639">
                  <a:moveTo>
                    <a:pt x="268296" y="218440"/>
                  </a:moveTo>
                  <a:lnTo>
                    <a:pt x="247650" y="218440"/>
                  </a:lnTo>
                  <a:lnTo>
                    <a:pt x="269875" y="236220"/>
                  </a:lnTo>
                  <a:lnTo>
                    <a:pt x="278685" y="241300"/>
                  </a:lnTo>
                  <a:lnTo>
                    <a:pt x="286829" y="245110"/>
                  </a:lnTo>
                  <a:lnTo>
                    <a:pt x="294306" y="247650"/>
                  </a:lnTo>
                  <a:lnTo>
                    <a:pt x="301116" y="247650"/>
                  </a:lnTo>
                  <a:lnTo>
                    <a:pt x="309625" y="246380"/>
                  </a:lnTo>
                  <a:lnTo>
                    <a:pt x="316864" y="241300"/>
                  </a:lnTo>
                  <a:lnTo>
                    <a:pt x="322452" y="233680"/>
                  </a:lnTo>
                  <a:lnTo>
                    <a:pt x="291591" y="233680"/>
                  </a:lnTo>
                  <a:lnTo>
                    <a:pt x="285241" y="231140"/>
                  </a:lnTo>
                  <a:lnTo>
                    <a:pt x="277875" y="226060"/>
                  </a:lnTo>
                  <a:lnTo>
                    <a:pt x="268296" y="218440"/>
                  </a:lnTo>
                  <a:close/>
                </a:path>
                <a:path w="488950" h="421639">
                  <a:moveTo>
                    <a:pt x="300196" y="177800"/>
                  </a:moveTo>
                  <a:lnTo>
                    <a:pt x="279400" y="177800"/>
                  </a:lnTo>
                  <a:lnTo>
                    <a:pt x="301498" y="194310"/>
                  </a:lnTo>
                  <a:lnTo>
                    <a:pt x="306704" y="198120"/>
                  </a:lnTo>
                  <a:lnTo>
                    <a:pt x="310006" y="201930"/>
                  </a:lnTo>
                  <a:lnTo>
                    <a:pt x="313943" y="207010"/>
                  </a:lnTo>
                  <a:lnTo>
                    <a:pt x="314959" y="210820"/>
                  </a:lnTo>
                  <a:lnTo>
                    <a:pt x="314705" y="218440"/>
                  </a:lnTo>
                  <a:lnTo>
                    <a:pt x="313181" y="222250"/>
                  </a:lnTo>
                  <a:lnTo>
                    <a:pt x="310387" y="226060"/>
                  </a:lnTo>
                  <a:lnTo>
                    <a:pt x="306577" y="231140"/>
                  </a:lnTo>
                  <a:lnTo>
                    <a:pt x="302005" y="233680"/>
                  </a:lnTo>
                  <a:lnTo>
                    <a:pt x="322452" y="233680"/>
                  </a:lnTo>
                  <a:lnTo>
                    <a:pt x="325754" y="229870"/>
                  </a:lnTo>
                  <a:lnTo>
                    <a:pt x="327913" y="224790"/>
                  </a:lnTo>
                  <a:lnTo>
                    <a:pt x="328929" y="220980"/>
                  </a:lnTo>
                  <a:lnTo>
                    <a:pt x="329946" y="215900"/>
                  </a:lnTo>
                  <a:lnTo>
                    <a:pt x="329818" y="210820"/>
                  </a:lnTo>
                  <a:lnTo>
                    <a:pt x="328422" y="207010"/>
                  </a:lnTo>
                  <a:lnTo>
                    <a:pt x="327151" y="203200"/>
                  </a:lnTo>
                  <a:lnTo>
                    <a:pt x="308355" y="184150"/>
                  </a:lnTo>
                  <a:lnTo>
                    <a:pt x="300196" y="177800"/>
                  </a:lnTo>
                  <a:close/>
                </a:path>
                <a:path w="488950" h="421639">
                  <a:moveTo>
                    <a:pt x="188086" y="92710"/>
                  </a:moveTo>
                  <a:lnTo>
                    <a:pt x="181355" y="92710"/>
                  </a:lnTo>
                  <a:lnTo>
                    <a:pt x="174625" y="93980"/>
                  </a:lnTo>
                  <a:lnTo>
                    <a:pt x="138683" y="123190"/>
                  </a:lnTo>
                  <a:lnTo>
                    <a:pt x="120268" y="163830"/>
                  </a:lnTo>
                  <a:lnTo>
                    <a:pt x="121128" y="171450"/>
                  </a:lnTo>
                  <a:lnTo>
                    <a:pt x="145796" y="195580"/>
                  </a:lnTo>
                  <a:lnTo>
                    <a:pt x="159384" y="195580"/>
                  </a:lnTo>
                  <a:lnTo>
                    <a:pt x="166115" y="193040"/>
                  </a:lnTo>
                  <a:lnTo>
                    <a:pt x="178337" y="184150"/>
                  </a:lnTo>
                  <a:lnTo>
                    <a:pt x="144525" y="184150"/>
                  </a:lnTo>
                  <a:lnTo>
                    <a:pt x="139700" y="180340"/>
                  </a:lnTo>
                  <a:lnTo>
                    <a:pt x="134747" y="176530"/>
                  </a:lnTo>
                  <a:lnTo>
                    <a:pt x="132460" y="170180"/>
                  </a:lnTo>
                  <a:lnTo>
                    <a:pt x="132841" y="163830"/>
                  </a:lnTo>
                  <a:lnTo>
                    <a:pt x="157507" y="121920"/>
                  </a:lnTo>
                  <a:lnTo>
                    <a:pt x="183641" y="104140"/>
                  </a:lnTo>
                  <a:lnTo>
                    <a:pt x="205612" y="104140"/>
                  </a:lnTo>
                  <a:lnTo>
                    <a:pt x="194690" y="95250"/>
                  </a:lnTo>
                  <a:lnTo>
                    <a:pt x="188086" y="92710"/>
                  </a:lnTo>
                  <a:close/>
                </a:path>
                <a:path w="488950" h="421639">
                  <a:moveTo>
                    <a:pt x="205612" y="104140"/>
                  </a:moveTo>
                  <a:lnTo>
                    <a:pt x="183641" y="104140"/>
                  </a:lnTo>
                  <a:lnTo>
                    <a:pt x="189229" y="105410"/>
                  </a:lnTo>
                  <a:lnTo>
                    <a:pt x="199008" y="113030"/>
                  </a:lnTo>
                  <a:lnTo>
                    <a:pt x="201294" y="118110"/>
                  </a:lnTo>
                  <a:lnTo>
                    <a:pt x="201040" y="125730"/>
                  </a:lnTo>
                  <a:lnTo>
                    <a:pt x="199848" y="132080"/>
                  </a:lnTo>
                  <a:lnTo>
                    <a:pt x="176337" y="167640"/>
                  </a:lnTo>
                  <a:lnTo>
                    <a:pt x="150494" y="184150"/>
                  </a:lnTo>
                  <a:lnTo>
                    <a:pt x="178337" y="184150"/>
                  </a:lnTo>
                  <a:lnTo>
                    <a:pt x="183753" y="179070"/>
                  </a:lnTo>
                  <a:lnTo>
                    <a:pt x="189335" y="172720"/>
                  </a:lnTo>
                  <a:lnTo>
                    <a:pt x="195072" y="166370"/>
                  </a:lnTo>
                  <a:lnTo>
                    <a:pt x="199645" y="160020"/>
                  </a:lnTo>
                  <a:lnTo>
                    <a:pt x="203469" y="154940"/>
                  </a:lnTo>
                  <a:lnTo>
                    <a:pt x="206555" y="148590"/>
                  </a:lnTo>
                  <a:lnTo>
                    <a:pt x="208914" y="144780"/>
                  </a:lnTo>
                  <a:lnTo>
                    <a:pt x="211454" y="138430"/>
                  </a:lnTo>
                  <a:lnTo>
                    <a:pt x="212978" y="132080"/>
                  </a:lnTo>
                  <a:lnTo>
                    <a:pt x="213359" y="127000"/>
                  </a:lnTo>
                  <a:lnTo>
                    <a:pt x="213867" y="121920"/>
                  </a:lnTo>
                  <a:lnTo>
                    <a:pt x="212978" y="116840"/>
                  </a:lnTo>
                  <a:lnTo>
                    <a:pt x="208914" y="107950"/>
                  </a:lnTo>
                  <a:lnTo>
                    <a:pt x="205612" y="104140"/>
                  </a:lnTo>
                  <a:close/>
                </a:path>
                <a:path w="488950" h="421639">
                  <a:moveTo>
                    <a:pt x="55752" y="90170"/>
                  </a:moveTo>
                  <a:lnTo>
                    <a:pt x="50800" y="97790"/>
                  </a:lnTo>
                  <a:lnTo>
                    <a:pt x="49149" y="106680"/>
                  </a:lnTo>
                  <a:lnTo>
                    <a:pt x="50800" y="114300"/>
                  </a:lnTo>
                  <a:lnTo>
                    <a:pt x="79803" y="143510"/>
                  </a:lnTo>
                  <a:lnTo>
                    <a:pt x="87631" y="144780"/>
                  </a:lnTo>
                  <a:lnTo>
                    <a:pt x="95757" y="143510"/>
                  </a:lnTo>
                  <a:lnTo>
                    <a:pt x="102161" y="140970"/>
                  </a:lnTo>
                  <a:lnTo>
                    <a:pt x="108029" y="137160"/>
                  </a:lnTo>
                  <a:lnTo>
                    <a:pt x="113349" y="133350"/>
                  </a:lnTo>
                  <a:lnTo>
                    <a:pt x="82550" y="133350"/>
                  </a:lnTo>
                  <a:lnTo>
                    <a:pt x="76707" y="130810"/>
                  </a:lnTo>
                  <a:lnTo>
                    <a:pt x="71627" y="127000"/>
                  </a:lnTo>
                  <a:lnTo>
                    <a:pt x="67436" y="124460"/>
                  </a:lnTo>
                  <a:lnTo>
                    <a:pt x="64769" y="119380"/>
                  </a:lnTo>
                  <a:lnTo>
                    <a:pt x="62991" y="110490"/>
                  </a:lnTo>
                  <a:lnTo>
                    <a:pt x="64261" y="104140"/>
                  </a:lnTo>
                  <a:lnTo>
                    <a:pt x="67563" y="97790"/>
                  </a:lnTo>
                  <a:lnTo>
                    <a:pt x="55752" y="90170"/>
                  </a:lnTo>
                  <a:close/>
                </a:path>
                <a:path w="488950" h="421639">
                  <a:moveTo>
                    <a:pt x="115415" y="81280"/>
                  </a:moveTo>
                  <a:lnTo>
                    <a:pt x="91693" y="81280"/>
                  </a:lnTo>
                  <a:lnTo>
                    <a:pt x="95757" y="82550"/>
                  </a:lnTo>
                  <a:lnTo>
                    <a:pt x="99440" y="83820"/>
                  </a:lnTo>
                  <a:lnTo>
                    <a:pt x="112775" y="107950"/>
                  </a:lnTo>
                  <a:lnTo>
                    <a:pt x="110871" y="114300"/>
                  </a:lnTo>
                  <a:lnTo>
                    <a:pt x="106172" y="120650"/>
                  </a:lnTo>
                  <a:lnTo>
                    <a:pt x="101218" y="127000"/>
                  </a:lnTo>
                  <a:lnTo>
                    <a:pt x="95503" y="130810"/>
                  </a:lnTo>
                  <a:lnTo>
                    <a:pt x="82550" y="133350"/>
                  </a:lnTo>
                  <a:lnTo>
                    <a:pt x="113349" y="133350"/>
                  </a:lnTo>
                  <a:lnTo>
                    <a:pt x="118109" y="128270"/>
                  </a:lnTo>
                  <a:lnTo>
                    <a:pt x="122177" y="121920"/>
                  </a:lnTo>
                  <a:lnTo>
                    <a:pt x="124840" y="115570"/>
                  </a:lnTo>
                  <a:lnTo>
                    <a:pt x="126075" y="109220"/>
                  </a:lnTo>
                  <a:lnTo>
                    <a:pt x="125856" y="101600"/>
                  </a:lnTo>
                  <a:lnTo>
                    <a:pt x="124404" y="95250"/>
                  </a:lnTo>
                  <a:lnTo>
                    <a:pt x="121761" y="88900"/>
                  </a:lnTo>
                  <a:lnTo>
                    <a:pt x="117927" y="83820"/>
                  </a:lnTo>
                  <a:lnTo>
                    <a:pt x="115415" y="81280"/>
                  </a:lnTo>
                  <a:close/>
                </a:path>
                <a:path w="488950" h="421639">
                  <a:moveTo>
                    <a:pt x="28955" y="2540"/>
                  </a:moveTo>
                  <a:lnTo>
                    <a:pt x="21081" y="12700"/>
                  </a:lnTo>
                  <a:lnTo>
                    <a:pt x="25273" y="13970"/>
                  </a:lnTo>
                  <a:lnTo>
                    <a:pt x="30479" y="15240"/>
                  </a:lnTo>
                  <a:lnTo>
                    <a:pt x="42417" y="16510"/>
                  </a:lnTo>
                  <a:lnTo>
                    <a:pt x="52069" y="16510"/>
                  </a:lnTo>
                  <a:lnTo>
                    <a:pt x="0" y="83820"/>
                  </a:lnTo>
                  <a:lnTo>
                    <a:pt x="10667" y="91440"/>
                  </a:lnTo>
                  <a:lnTo>
                    <a:pt x="77469" y="5080"/>
                  </a:lnTo>
                  <a:lnTo>
                    <a:pt x="44830" y="5080"/>
                  </a:lnTo>
                  <a:lnTo>
                    <a:pt x="28955" y="2540"/>
                  </a:lnTo>
                  <a:close/>
                </a:path>
                <a:path w="488950" h="421639">
                  <a:moveTo>
                    <a:pt x="114173" y="35560"/>
                  </a:moveTo>
                  <a:lnTo>
                    <a:pt x="71627" y="73660"/>
                  </a:lnTo>
                  <a:lnTo>
                    <a:pt x="80644" y="82550"/>
                  </a:lnTo>
                  <a:lnTo>
                    <a:pt x="84074" y="81280"/>
                  </a:lnTo>
                  <a:lnTo>
                    <a:pt x="115415" y="81280"/>
                  </a:lnTo>
                  <a:lnTo>
                    <a:pt x="112902" y="78740"/>
                  </a:lnTo>
                  <a:lnTo>
                    <a:pt x="107187" y="74930"/>
                  </a:lnTo>
                  <a:lnTo>
                    <a:pt x="100329" y="72390"/>
                  </a:lnTo>
                  <a:lnTo>
                    <a:pt x="92328" y="72390"/>
                  </a:lnTo>
                  <a:lnTo>
                    <a:pt x="114934" y="52070"/>
                  </a:lnTo>
                  <a:lnTo>
                    <a:pt x="135699" y="52070"/>
                  </a:lnTo>
                  <a:lnTo>
                    <a:pt x="114173" y="35560"/>
                  </a:lnTo>
                  <a:close/>
                </a:path>
                <a:path w="488950" h="421639">
                  <a:moveTo>
                    <a:pt x="135699" y="52070"/>
                  </a:moveTo>
                  <a:lnTo>
                    <a:pt x="114934" y="52070"/>
                  </a:lnTo>
                  <a:lnTo>
                    <a:pt x="149351" y="78740"/>
                  </a:lnTo>
                  <a:lnTo>
                    <a:pt x="157225" y="68580"/>
                  </a:lnTo>
                  <a:lnTo>
                    <a:pt x="135699" y="52070"/>
                  </a:lnTo>
                  <a:close/>
                </a:path>
                <a:path w="488950" h="421639">
                  <a:moveTo>
                    <a:pt x="70611" y="0"/>
                  </a:moveTo>
                  <a:lnTo>
                    <a:pt x="65912" y="2540"/>
                  </a:lnTo>
                  <a:lnTo>
                    <a:pt x="59816" y="3810"/>
                  </a:lnTo>
                  <a:lnTo>
                    <a:pt x="52324" y="3810"/>
                  </a:lnTo>
                  <a:lnTo>
                    <a:pt x="44830" y="5080"/>
                  </a:lnTo>
                  <a:lnTo>
                    <a:pt x="77469" y="5080"/>
                  </a:lnTo>
                  <a:lnTo>
                    <a:pt x="70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8780144" y="1347596"/>
            <a:ext cx="148780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FIX</a:t>
            </a:r>
            <a:r>
              <a:rPr sz="14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PAIN</a:t>
            </a:r>
            <a:r>
              <a:rPr sz="1400" b="1" spc="-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POINTS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803385" y="3230626"/>
            <a:ext cx="256286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Correction</a:t>
            </a:r>
            <a:r>
              <a:rPr sz="1400"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Recommendations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785606" y="1603089"/>
            <a:ext cx="2936240" cy="1567180"/>
            <a:chOff x="8785606" y="1603089"/>
            <a:chExt cx="2936240" cy="1567180"/>
          </a:xfrm>
        </p:grpSpPr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91956" y="1711452"/>
              <a:ext cx="2583179" cy="145237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788781" y="1708277"/>
              <a:ext cx="2589530" cy="1459230"/>
            </a:xfrm>
            <a:custGeom>
              <a:avLst/>
              <a:gdLst/>
              <a:ahLst/>
              <a:cxnLst/>
              <a:rect l="l" t="t" r="r" b="b"/>
              <a:pathLst>
                <a:path w="2589529" h="1459230">
                  <a:moveTo>
                    <a:pt x="0" y="1458722"/>
                  </a:moveTo>
                  <a:lnTo>
                    <a:pt x="2589529" y="1458722"/>
                  </a:lnTo>
                  <a:lnTo>
                    <a:pt x="2589529" y="0"/>
                  </a:lnTo>
                  <a:lnTo>
                    <a:pt x="0" y="0"/>
                  </a:lnTo>
                  <a:lnTo>
                    <a:pt x="0" y="145872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861262" y="1615789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89277" y="0"/>
                  </a:moveTo>
                  <a:lnTo>
                    <a:pt x="151288" y="21875"/>
                  </a:lnTo>
                  <a:lnTo>
                    <a:pt x="11461" y="203358"/>
                  </a:lnTo>
                  <a:lnTo>
                    <a:pt x="0" y="245633"/>
                  </a:lnTo>
                  <a:lnTo>
                    <a:pt x="6925" y="266455"/>
                  </a:lnTo>
                  <a:lnTo>
                    <a:pt x="21875" y="283622"/>
                  </a:lnTo>
                  <a:lnTo>
                    <a:pt x="615727" y="741330"/>
                  </a:lnTo>
                  <a:lnTo>
                    <a:pt x="636182" y="751363"/>
                  </a:lnTo>
                  <a:lnTo>
                    <a:pt x="658114" y="752729"/>
                  </a:lnTo>
                  <a:lnTo>
                    <a:pt x="678949" y="745759"/>
                  </a:lnTo>
                  <a:lnTo>
                    <a:pt x="696118" y="730789"/>
                  </a:lnTo>
                  <a:lnTo>
                    <a:pt x="835945" y="549306"/>
                  </a:lnTo>
                  <a:lnTo>
                    <a:pt x="845980" y="528925"/>
                  </a:lnTo>
                  <a:lnTo>
                    <a:pt x="847359" y="507031"/>
                  </a:lnTo>
                  <a:lnTo>
                    <a:pt x="840428" y="486209"/>
                  </a:lnTo>
                  <a:lnTo>
                    <a:pt x="825531" y="469042"/>
                  </a:lnTo>
                  <a:lnTo>
                    <a:pt x="231552" y="11461"/>
                  </a:lnTo>
                  <a:lnTo>
                    <a:pt x="211171" y="1408"/>
                  </a:lnTo>
                  <a:lnTo>
                    <a:pt x="18927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861262" y="1615789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51288" y="21875"/>
                  </a:moveTo>
                  <a:lnTo>
                    <a:pt x="168455" y="6925"/>
                  </a:lnTo>
                  <a:lnTo>
                    <a:pt x="189277" y="0"/>
                  </a:lnTo>
                  <a:lnTo>
                    <a:pt x="211171" y="1408"/>
                  </a:lnTo>
                  <a:lnTo>
                    <a:pt x="231552" y="11461"/>
                  </a:lnTo>
                  <a:lnTo>
                    <a:pt x="825531" y="469042"/>
                  </a:lnTo>
                  <a:lnTo>
                    <a:pt x="840428" y="486209"/>
                  </a:lnTo>
                  <a:lnTo>
                    <a:pt x="847359" y="507031"/>
                  </a:lnTo>
                  <a:lnTo>
                    <a:pt x="845980" y="528925"/>
                  </a:lnTo>
                  <a:lnTo>
                    <a:pt x="835945" y="549306"/>
                  </a:lnTo>
                  <a:lnTo>
                    <a:pt x="696118" y="730789"/>
                  </a:lnTo>
                  <a:lnTo>
                    <a:pt x="678949" y="745759"/>
                  </a:lnTo>
                  <a:lnTo>
                    <a:pt x="658114" y="752729"/>
                  </a:lnTo>
                  <a:lnTo>
                    <a:pt x="636182" y="751363"/>
                  </a:lnTo>
                  <a:lnTo>
                    <a:pt x="615727" y="741330"/>
                  </a:lnTo>
                  <a:lnTo>
                    <a:pt x="21875" y="283622"/>
                  </a:lnTo>
                  <a:lnTo>
                    <a:pt x="6925" y="266455"/>
                  </a:lnTo>
                  <a:lnTo>
                    <a:pt x="0" y="245633"/>
                  </a:lnTo>
                  <a:lnTo>
                    <a:pt x="1408" y="223740"/>
                  </a:lnTo>
                  <a:lnTo>
                    <a:pt x="11461" y="203358"/>
                  </a:lnTo>
                  <a:lnTo>
                    <a:pt x="151288" y="218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050651" y="1798955"/>
              <a:ext cx="466725" cy="405765"/>
            </a:xfrm>
            <a:custGeom>
              <a:avLst/>
              <a:gdLst/>
              <a:ahLst/>
              <a:cxnLst/>
              <a:rect l="l" t="t" r="r" b="b"/>
              <a:pathLst>
                <a:path w="466725" h="405764">
                  <a:moveTo>
                    <a:pt x="188087" y="93218"/>
                  </a:moveTo>
                  <a:lnTo>
                    <a:pt x="150129" y="109600"/>
                  </a:lnTo>
                  <a:lnTo>
                    <a:pt x="124698" y="145415"/>
                  </a:lnTo>
                  <a:lnTo>
                    <a:pt x="120142" y="164592"/>
                  </a:lnTo>
                  <a:lnTo>
                    <a:pt x="121074" y="171467"/>
                  </a:lnTo>
                  <a:lnTo>
                    <a:pt x="145796" y="195834"/>
                  </a:lnTo>
                  <a:lnTo>
                    <a:pt x="152526" y="195580"/>
                  </a:lnTo>
                  <a:lnTo>
                    <a:pt x="159384" y="195453"/>
                  </a:lnTo>
                  <a:lnTo>
                    <a:pt x="166116" y="193040"/>
                  </a:lnTo>
                  <a:lnTo>
                    <a:pt x="173100" y="188341"/>
                  </a:lnTo>
                  <a:lnTo>
                    <a:pt x="178316" y="184404"/>
                  </a:lnTo>
                  <a:lnTo>
                    <a:pt x="150495" y="184404"/>
                  </a:lnTo>
                  <a:lnTo>
                    <a:pt x="144525" y="183642"/>
                  </a:lnTo>
                  <a:lnTo>
                    <a:pt x="139700" y="179832"/>
                  </a:lnTo>
                  <a:lnTo>
                    <a:pt x="134747" y="176149"/>
                  </a:lnTo>
                  <a:lnTo>
                    <a:pt x="132460" y="170687"/>
                  </a:lnTo>
                  <a:lnTo>
                    <a:pt x="149605" y="131191"/>
                  </a:lnTo>
                  <a:lnTo>
                    <a:pt x="183642" y="104394"/>
                  </a:lnTo>
                  <a:lnTo>
                    <a:pt x="206025" y="104394"/>
                  </a:lnTo>
                  <a:lnTo>
                    <a:pt x="205613" y="103886"/>
                  </a:lnTo>
                  <a:lnTo>
                    <a:pt x="200914" y="100330"/>
                  </a:lnTo>
                  <a:lnTo>
                    <a:pt x="194691" y="95504"/>
                  </a:lnTo>
                  <a:lnTo>
                    <a:pt x="188087" y="93218"/>
                  </a:lnTo>
                  <a:close/>
                </a:path>
                <a:path w="466725" h="405764">
                  <a:moveTo>
                    <a:pt x="206025" y="104394"/>
                  </a:moveTo>
                  <a:lnTo>
                    <a:pt x="183642" y="104394"/>
                  </a:lnTo>
                  <a:lnTo>
                    <a:pt x="189102" y="105283"/>
                  </a:lnTo>
                  <a:lnTo>
                    <a:pt x="199008" y="112903"/>
                  </a:lnTo>
                  <a:lnTo>
                    <a:pt x="201295" y="118364"/>
                  </a:lnTo>
                  <a:lnTo>
                    <a:pt x="201022" y="125698"/>
                  </a:lnTo>
                  <a:lnTo>
                    <a:pt x="199830" y="131697"/>
                  </a:lnTo>
                  <a:lnTo>
                    <a:pt x="176337" y="167314"/>
                  </a:lnTo>
                  <a:lnTo>
                    <a:pt x="150495" y="184404"/>
                  </a:lnTo>
                  <a:lnTo>
                    <a:pt x="178316" y="184404"/>
                  </a:lnTo>
                  <a:lnTo>
                    <a:pt x="203469" y="154305"/>
                  </a:lnTo>
                  <a:lnTo>
                    <a:pt x="213366" y="127317"/>
                  </a:lnTo>
                  <a:lnTo>
                    <a:pt x="213795" y="122809"/>
                  </a:lnTo>
                  <a:lnTo>
                    <a:pt x="213728" y="121269"/>
                  </a:lnTo>
                  <a:lnTo>
                    <a:pt x="212978" y="117094"/>
                  </a:lnTo>
                  <a:lnTo>
                    <a:pt x="208915" y="107950"/>
                  </a:lnTo>
                  <a:lnTo>
                    <a:pt x="206025" y="104394"/>
                  </a:lnTo>
                  <a:close/>
                </a:path>
                <a:path w="466725" h="405764">
                  <a:moveTo>
                    <a:pt x="120523" y="41148"/>
                  </a:moveTo>
                  <a:lnTo>
                    <a:pt x="82550" y="57483"/>
                  </a:lnTo>
                  <a:lnTo>
                    <a:pt x="57134" y="93329"/>
                  </a:lnTo>
                  <a:lnTo>
                    <a:pt x="52642" y="112903"/>
                  </a:lnTo>
                  <a:lnTo>
                    <a:pt x="53455" y="119344"/>
                  </a:lnTo>
                  <a:lnTo>
                    <a:pt x="78231" y="143764"/>
                  </a:lnTo>
                  <a:lnTo>
                    <a:pt x="84963" y="143510"/>
                  </a:lnTo>
                  <a:lnTo>
                    <a:pt x="91694" y="143383"/>
                  </a:lnTo>
                  <a:lnTo>
                    <a:pt x="98551" y="140970"/>
                  </a:lnTo>
                  <a:lnTo>
                    <a:pt x="105409" y="136271"/>
                  </a:lnTo>
                  <a:lnTo>
                    <a:pt x="110627" y="132334"/>
                  </a:lnTo>
                  <a:lnTo>
                    <a:pt x="82803" y="132334"/>
                  </a:lnTo>
                  <a:lnTo>
                    <a:pt x="76962" y="131572"/>
                  </a:lnTo>
                  <a:lnTo>
                    <a:pt x="67182" y="124079"/>
                  </a:lnTo>
                  <a:lnTo>
                    <a:pt x="64897" y="118491"/>
                  </a:lnTo>
                  <a:lnTo>
                    <a:pt x="65150" y="111252"/>
                  </a:lnTo>
                  <a:lnTo>
                    <a:pt x="89925" y="69570"/>
                  </a:lnTo>
                  <a:lnTo>
                    <a:pt x="116077" y="52324"/>
                  </a:lnTo>
                  <a:lnTo>
                    <a:pt x="138350" y="52324"/>
                  </a:lnTo>
                  <a:lnTo>
                    <a:pt x="137922" y="51816"/>
                  </a:lnTo>
                  <a:lnTo>
                    <a:pt x="133350" y="48260"/>
                  </a:lnTo>
                  <a:lnTo>
                    <a:pt x="127000" y="43434"/>
                  </a:lnTo>
                  <a:lnTo>
                    <a:pt x="120523" y="41148"/>
                  </a:lnTo>
                  <a:close/>
                </a:path>
                <a:path w="466725" h="405764">
                  <a:moveTo>
                    <a:pt x="138350" y="52324"/>
                  </a:moveTo>
                  <a:lnTo>
                    <a:pt x="116077" y="52324"/>
                  </a:lnTo>
                  <a:lnTo>
                    <a:pt x="121539" y="53212"/>
                  </a:lnTo>
                  <a:lnTo>
                    <a:pt x="126365" y="57023"/>
                  </a:lnTo>
                  <a:lnTo>
                    <a:pt x="131318" y="60833"/>
                  </a:lnTo>
                  <a:lnTo>
                    <a:pt x="133730" y="66294"/>
                  </a:lnTo>
                  <a:lnTo>
                    <a:pt x="133476" y="73533"/>
                  </a:lnTo>
                  <a:lnTo>
                    <a:pt x="108773" y="115244"/>
                  </a:lnTo>
                  <a:lnTo>
                    <a:pt x="82803" y="132334"/>
                  </a:lnTo>
                  <a:lnTo>
                    <a:pt x="110627" y="132334"/>
                  </a:lnTo>
                  <a:lnTo>
                    <a:pt x="135889" y="102235"/>
                  </a:lnTo>
                  <a:lnTo>
                    <a:pt x="146121" y="70739"/>
                  </a:lnTo>
                  <a:lnTo>
                    <a:pt x="146114" y="69570"/>
                  </a:lnTo>
                  <a:lnTo>
                    <a:pt x="145415" y="65024"/>
                  </a:lnTo>
                  <a:lnTo>
                    <a:pt x="141350" y="55880"/>
                  </a:lnTo>
                  <a:lnTo>
                    <a:pt x="138350" y="52324"/>
                  </a:lnTo>
                  <a:close/>
                </a:path>
                <a:path w="466725" h="405764">
                  <a:moveTo>
                    <a:pt x="69058" y="16256"/>
                  </a:moveTo>
                  <a:lnTo>
                    <a:pt x="52070" y="16256"/>
                  </a:lnTo>
                  <a:lnTo>
                    <a:pt x="0" y="83820"/>
                  </a:lnTo>
                  <a:lnTo>
                    <a:pt x="10668" y="92075"/>
                  </a:lnTo>
                  <a:lnTo>
                    <a:pt x="69058" y="16256"/>
                  </a:lnTo>
                  <a:close/>
                </a:path>
                <a:path w="466725" h="405764">
                  <a:moveTo>
                    <a:pt x="28955" y="2412"/>
                  </a:moveTo>
                  <a:lnTo>
                    <a:pt x="21081" y="12700"/>
                  </a:lnTo>
                  <a:lnTo>
                    <a:pt x="25273" y="14097"/>
                  </a:lnTo>
                  <a:lnTo>
                    <a:pt x="30479" y="15112"/>
                  </a:lnTo>
                  <a:lnTo>
                    <a:pt x="42418" y="16637"/>
                  </a:lnTo>
                  <a:lnTo>
                    <a:pt x="47751" y="16764"/>
                  </a:lnTo>
                  <a:lnTo>
                    <a:pt x="52070" y="16256"/>
                  </a:lnTo>
                  <a:lnTo>
                    <a:pt x="69058" y="16256"/>
                  </a:lnTo>
                  <a:lnTo>
                    <a:pt x="77470" y="5334"/>
                  </a:lnTo>
                  <a:lnTo>
                    <a:pt x="76816" y="4825"/>
                  </a:lnTo>
                  <a:lnTo>
                    <a:pt x="44830" y="4825"/>
                  </a:lnTo>
                  <a:lnTo>
                    <a:pt x="37083" y="4191"/>
                  </a:lnTo>
                  <a:lnTo>
                    <a:pt x="28955" y="2412"/>
                  </a:lnTo>
                  <a:close/>
                </a:path>
                <a:path w="466725" h="405764">
                  <a:moveTo>
                    <a:pt x="70612" y="0"/>
                  </a:moveTo>
                  <a:lnTo>
                    <a:pt x="65913" y="2286"/>
                  </a:lnTo>
                  <a:lnTo>
                    <a:pt x="59817" y="3810"/>
                  </a:lnTo>
                  <a:lnTo>
                    <a:pt x="44830" y="4825"/>
                  </a:lnTo>
                  <a:lnTo>
                    <a:pt x="76816" y="4825"/>
                  </a:lnTo>
                  <a:lnTo>
                    <a:pt x="70612" y="0"/>
                  </a:lnTo>
                  <a:close/>
                </a:path>
                <a:path w="466725" h="405764">
                  <a:moveTo>
                    <a:pt x="391795" y="355981"/>
                  </a:moveTo>
                  <a:lnTo>
                    <a:pt x="387857" y="363474"/>
                  </a:lnTo>
                  <a:lnTo>
                    <a:pt x="386715" y="370586"/>
                  </a:lnTo>
                  <a:lnTo>
                    <a:pt x="388493" y="377825"/>
                  </a:lnTo>
                  <a:lnTo>
                    <a:pt x="423545" y="405511"/>
                  </a:lnTo>
                  <a:lnTo>
                    <a:pt x="428371" y="405511"/>
                  </a:lnTo>
                  <a:lnTo>
                    <a:pt x="432816" y="403860"/>
                  </a:lnTo>
                  <a:lnTo>
                    <a:pt x="437260" y="402336"/>
                  </a:lnTo>
                  <a:lnTo>
                    <a:pt x="440817" y="399796"/>
                  </a:lnTo>
                  <a:lnTo>
                    <a:pt x="443610" y="396367"/>
                  </a:lnTo>
                  <a:lnTo>
                    <a:pt x="445826" y="393446"/>
                  </a:lnTo>
                  <a:lnTo>
                    <a:pt x="418973" y="393446"/>
                  </a:lnTo>
                  <a:lnTo>
                    <a:pt x="414654" y="391668"/>
                  </a:lnTo>
                  <a:lnTo>
                    <a:pt x="409828" y="387858"/>
                  </a:lnTo>
                  <a:lnTo>
                    <a:pt x="404875" y="384175"/>
                  </a:lnTo>
                  <a:lnTo>
                    <a:pt x="402081" y="380111"/>
                  </a:lnTo>
                  <a:lnTo>
                    <a:pt x="400050" y="371475"/>
                  </a:lnTo>
                  <a:lnTo>
                    <a:pt x="400939" y="367030"/>
                  </a:lnTo>
                  <a:lnTo>
                    <a:pt x="403605" y="362331"/>
                  </a:lnTo>
                  <a:lnTo>
                    <a:pt x="391795" y="355981"/>
                  </a:lnTo>
                  <a:close/>
                </a:path>
                <a:path w="466725" h="405764">
                  <a:moveTo>
                    <a:pt x="428878" y="321691"/>
                  </a:moveTo>
                  <a:lnTo>
                    <a:pt x="425576" y="322325"/>
                  </a:lnTo>
                  <a:lnTo>
                    <a:pt x="422528" y="323723"/>
                  </a:lnTo>
                  <a:lnTo>
                    <a:pt x="419353" y="325120"/>
                  </a:lnTo>
                  <a:lnTo>
                    <a:pt x="416814" y="327279"/>
                  </a:lnTo>
                  <a:lnTo>
                    <a:pt x="414654" y="330073"/>
                  </a:lnTo>
                  <a:lnTo>
                    <a:pt x="412242" y="333121"/>
                  </a:lnTo>
                  <a:lnTo>
                    <a:pt x="410845" y="336550"/>
                  </a:lnTo>
                  <a:lnTo>
                    <a:pt x="410082" y="343916"/>
                  </a:lnTo>
                  <a:lnTo>
                    <a:pt x="410845" y="347725"/>
                  </a:lnTo>
                  <a:lnTo>
                    <a:pt x="412750" y="351409"/>
                  </a:lnTo>
                  <a:lnTo>
                    <a:pt x="414654" y="355219"/>
                  </a:lnTo>
                  <a:lnTo>
                    <a:pt x="418719" y="361061"/>
                  </a:lnTo>
                  <a:lnTo>
                    <a:pt x="424942" y="369062"/>
                  </a:lnTo>
                  <a:lnTo>
                    <a:pt x="429641" y="374904"/>
                  </a:lnTo>
                  <a:lnTo>
                    <a:pt x="432307" y="378841"/>
                  </a:lnTo>
                  <a:lnTo>
                    <a:pt x="434085" y="383921"/>
                  </a:lnTo>
                  <a:lnTo>
                    <a:pt x="433704" y="386588"/>
                  </a:lnTo>
                  <a:lnTo>
                    <a:pt x="431800" y="389000"/>
                  </a:lnTo>
                  <a:lnTo>
                    <a:pt x="429768" y="391668"/>
                  </a:lnTo>
                  <a:lnTo>
                    <a:pt x="426847" y="393065"/>
                  </a:lnTo>
                  <a:lnTo>
                    <a:pt x="422909" y="393319"/>
                  </a:lnTo>
                  <a:lnTo>
                    <a:pt x="418973" y="393446"/>
                  </a:lnTo>
                  <a:lnTo>
                    <a:pt x="445826" y="393446"/>
                  </a:lnTo>
                  <a:lnTo>
                    <a:pt x="448182" y="381508"/>
                  </a:lnTo>
                  <a:lnTo>
                    <a:pt x="447294" y="377825"/>
                  </a:lnTo>
                  <a:lnTo>
                    <a:pt x="445389" y="374269"/>
                  </a:lnTo>
                  <a:lnTo>
                    <a:pt x="443356" y="370713"/>
                  </a:lnTo>
                  <a:lnTo>
                    <a:pt x="439420" y="365125"/>
                  </a:lnTo>
                  <a:lnTo>
                    <a:pt x="429387" y="351917"/>
                  </a:lnTo>
                  <a:lnTo>
                    <a:pt x="426974" y="348615"/>
                  </a:lnTo>
                  <a:lnTo>
                    <a:pt x="424942" y="345186"/>
                  </a:lnTo>
                  <a:lnTo>
                    <a:pt x="424306" y="343154"/>
                  </a:lnTo>
                  <a:lnTo>
                    <a:pt x="424306" y="339598"/>
                  </a:lnTo>
                  <a:lnTo>
                    <a:pt x="433324" y="333375"/>
                  </a:lnTo>
                  <a:lnTo>
                    <a:pt x="456277" y="333375"/>
                  </a:lnTo>
                  <a:lnTo>
                    <a:pt x="451612" y="329692"/>
                  </a:lnTo>
                  <a:lnTo>
                    <a:pt x="448309" y="327279"/>
                  </a:lnTo>
                  <a:lnTo>
                    <a:pt x="444880" y="325247"/>
                  </a:lnTo>
                  <a:lnTo>
                    <a:pt x="441451" y="323977"/>
                  </a:lnTo>
                  <a:lnTo>
                    <a:pt x="437896" y="322580"/>
                  </a:lnTo>
                  <a:lnTo>
                    <a:pt x="434848" y="321945"/>
                  </a:lnTo>
                  <a:lnTo>
                    <a:pt x="432307" y="321818"/>
                  </a:lnTo>
                  <a:lnTo>
                    <a:pt x="428878" y="321691"/>
                  </a:lnTo>
                  <a:close/>
                </a:path>
                <a:path w="466725" h="405764">
                  <a:moveTo>
                    <a:pt x="357763" y="282575"/>
                  </a:moveTo>
                  <a:lnTo>
                    <a:pt x="337312" y="282575"/>
                  </a:lnTo>
                  <a:lnTo>
                    <a:pt x="350520" y="292735"/>
                  </a:lnTo>
                  <a:lnTo>
                    <a:pt x="353441" y="295021"/>
                  </a:lnTo>
                  <a:lnTo>
                    <a:pt x="361362" y="320929"/>
                  </a:lnTo>
                  <a:lnTo>
                    <a:pt x="361175" y="325247"/>
                  </a:lnTo>
                  <a:lnTo>
                    <a:pt x="358013" y="359664"/>
                  </a:lnTo>
                  <a:lnTo>
                    <a:pt x="372491" y="370840"/>
                  </a:lnTo>
                  <a:lnTo>
                    <a:pt x="375623" y="334518"/>
                  </a:lnTo>
                  <a:lnTo>
                    <a:pt x="375952" y="330073"/>
                  </a:lnTo>
                  <a:lnTo>
                    <a:pt x="375874" y="322325"/>
                  </a:lnTo>
                  <a:lnTo>
                    <a:pt x="374903" y="316865"/>
                  </a:lnTo>
                  <a:lnTo>
                    <a:pt x="374396" y="314325"/>
                  </a:lnTo>
                  <a:lnTo>
                    <a:pt x="373252" y="311023"/>
                  </a:lnTo>
                  <a:lnTo>
                    <a:pt x="371348" y="307340"/>
                  </a:lnTo>
                  <a:lnTo>
                    <a:pt x="410045" y="307340"/>
                  </a:lnTo>
                  <a:lnTo>
                    <a:pt x="413766" y="302514"/>
                  </a:lnTo>
                  <a:lnTo>
                    <a:pt x="415259" y="300609"/>
                  </a:lnTo>
                  <a:lnTo>
                    <a:pt x="386842" y="300609"/>
                  </a:lnTo>
                  <a:lnTo>
                    <a:pt x="383031" y="299466"/>
                  </a:lnTo>
                  <a:lnTo>
                    <a:pt x="379222" y="298196"/>
                  </a:lnTo>
                  <a:lnTo>
                    <a:pt x="374776" y="295656"/>
                  </a:lnTo>
                  <a:lnTo>
                    <a:pt x="369443" y="291592"/>
                  </a:lnTo>
                  <a:lnTo>
                    <a:pt x="357763" y="282575"/>
                  </a:lnTo>
                  <a:close/>
                </a:path>
                <a:path w="466725" h="405764">
                  <a:moveTo>
                    <a:pt x="456277" y="333375"/>
                  </a:moveTo>
                  <a:lnTo>
                    <a:pt x="436625" y="333375"/>
                  </a:lnTo>
                  <a:lnTo>
                    <a:pt x="440690" y="335280"/>
                  </a:lnTo>
                  <a:lnTo>
                    <a:pt x="445643" y="339090"/>
                  </a:lnTo>
                  <a:lnTo>
                    <a:pt x="449706" y="342265"/>
                  </a:lnTo>
                  <a:lnTo>
                    <a:pt x="452247" y="345567"/>
                  </a:lnTo>
                  <a:lnTo>
                    <a:pt x="454025" y="352679"/>
                  </a:lnTo>
                  <a:lnTo>
                    <a:pt x="453390" y="356235"/>
                  </a:lnTo>
                  <a:lnTo>
                    <a:pt x="451357" y="359791"/>
                  </a:lnTo>
                  <a:lnTo>
                    <a:pt x="462915" y="366395"/>
                  </a:lnTo>
                  <a:lnTo>
                    <a:pt x="465327" y="361823"/>
                  </a:lnTo>
                  <a:lnTo>
                    <a:pt x="466598" y="357759"/>
                  </a:lnTo>
                  <a:lnTo>
                    <a:pt x="466725" y="350139"/>
                  </a:lnTo>
                  <a:lnTo>
                    <a:pt x="465454" y="346075"/>
                  </a:lnTo>
                  <a:lnTo>
                    <a:pt x="462915" y="341884"/>
                  </a:lnTo>
                  <a:lnTo>
                    <a:pt x="460248" y="337566"/>
                  </a:lnTo>
                  <a:lnTo>
                    <a:pt x="456438" y="333502"/>
                  </a:lnTo>
                  <a:lnTo>
                    <a:pt x="456277" y="333375"/>
                  </a:lnTo>
                  <a:close/>
                </a:path>
                <a:path w="466725" h="405764">
                  <a:moveTo>
                    <a:pt x="362839" y="225679"/>
                  </a:moveTo>
                  <a:lnTo>
                    <a:pt x="296291" y="312166"/>
                  </a:lnTo>
                  <a:lnTo>
                    <a:pt x="307721" y="320929"/>
                  </a:lnTo>
                  <a:lnTo>
                    <a:pt x="337312" y="282575"/>
                  </a:lnTo>
                  <a:lnTo>
                    <a:pt x="357763" y="282575"/>
                  </a:lnTo>
                  <a:lnTo>
                    <a:pt x="344931" y="272669"/>
                  </a:lnTo>
                  <a:lnTo>
                    <a:pt x="366902" y="244094"/>
                  </a:lnTo>
                  <a:lnTo>
                    <a:pt x="386707" y="244094"/>
                  </a:lnTo>
                  <a:lnTo>
                    <a:pt x="362839" y="225679"/>
                  </a:lnTo>
                  <a:close/>
                </a:path>
                <a:path w="466725" h="405764">
                  <a:moveTo>
                    <a:pt x="410045" y="307340"/>
                  </a:moveTo>
                  <a:lnTo>
                    <a:pt x="371348" y="307340"/>
                  </a:lnTo>
                  <a:lnTo>
                    <a:pt x="378017" y="310649"/>
                  </a:lnTo>
                  <a:lnTo>
                    <a:pt x="384317" y="312769"/>
                  </a:lnTo>
                  <a:lnTo>
                    <a:pt x="390261" y="313697"/>
                  </a:lnTo>
                  <a:lnTo>
                    <a:pt x="395858" y="313436"/>
                  </a:lnTo>
                  <a:lnTo>
                    <a:pt x="403098" y="312293"/>
                  </a:lnTo>
                  <a:lnTo>
                    <a:pt x="409067" y="308610"/>
                  </a:lnTo>
                  <a:lnTo>
                    <a:pt x="410045" y="307340"/>
                  </a:lnTo>
                  <a:close/>
                </a:path>
                <a:path w="466725" h="405764">
                  <a:moveTo>
                    <a:pt x="386707" y="244094"/>
                  </a:moveTo>
                  <a:lnTo>
                    <a:pt x="366902" y="244094"/>
                  </a:lnTo>
                  <a:lnTo>
                    <a:pt x="394334" y="265175"/>
                  </a:lnTo>
                  <a:lnTo>
                    <a:pt x="400684" y="270129"/>
                  </a:lnTo>
                  <a:lnTo>
                    <a:pt x="404368" y="274955"/>
                  </a:lnTo>
                  <a:lnTo>
                    <a:pt x="405256" y="279908"/>
                  </a:lnTo>
                  <a:lnTo>
                    <a:pt x="406237" y="284690"/>
                  </a:lnTo>
                  <a:lnTo>
                    <a:pt x="390398" y="300609"/>
                  </a:lnTo>
                  <a:lnTo>
                    <a:pt x="415259" y="300609"/>
                  </a:lnTo>
                  <a:lnTo>
                    <a:pt x="417449" y="297815"/>
                  </a:lnTo>
                  <a:lnTo>
                    <a:pt x="419607" y="292481"/>
                  </a:lnTo>
                  <a:lnTo>
                    <a:pt x="420877" y="280924"/>
                  </a:lnTo>
                  <a:lnTo>
                    <a:pt x="419734" y="275717"/>
                  </a:lnTo>
                  <a:lnTo>
                    <a:pt x="416941" y="271145"/>
                  </a:lnTo>
                  <a:lnTo>
                    <a:pt x="414147" y="266446"/>
                  </a:lnTo>
                  <a:lnTo>
                    <a:pt x="408940" y="261112"/>
                  </a:lnTo>
                  <a:lnTo>
                    <a:pt x="401193" y="255270"/>
                  </a:lnTo>
                  <a:lnTo>
                    <a:pt x="386707" y="244094"/>
                  </a:lnTo>
                  <a:close/>
                </a:path>
                <a:path w="466725" h="405764">
                  <a:moveTo>
                    <a:pt x="282698" y="174587"/>
                  </a:moveTo>
                  <a:lnTo>
                    <a:pt x="245032" y="192339"/>
                  </a:lnTo>
                  <a:lnTo>
                    <a:pt x="225057" y="232324"/>
                  </a:lnTo>
                  <a:lnTo>
                    <a:pt x="224710" y="239125"/>
                  </a:lnTo>
                  <a:lnTo>
                    <a:pt x="225387" y="245711"/>
                  </a:lnTo>
                  <a:lnTo>
                    <a:pt x="252222" y="279781"/>
                  </a:lnTo>
                  <a:lnTo>
                    <a:pt x="273939" y="285496"/>
                  </a:lnTo>
                  <a:lnTo>
                    <a:pt x="281418" y="284690"/>
                  </a:lnTo>
                  <a:lnTo>
                    <a:pt x="288813" y="282479"/>
                  </a:lnTo>
                  <a:lnTo>
                    <a:pt x="296138" y="278888"/>
                  </a:lnTo>
                  <a:lnTo>
                    <a:pt x="303402" y="273939"/>
                  </a:lnTo>
                  <a:lnTo>
                    <a:pt x="301891" y="272034"/>
                  </a:lnTo>
                  <a:lnTo>
                    <a:pt x="265175" y="272034"/>
                  </a:lnTo>
                  <a:lnTo>
                    <a:pt x="258318" y="269621"/>
                  </a:lnTo>
                  <a:lnTo>
                    <a:pt x="251968" y="264668"/>
                  </a:lnTo>
                  <a:lnTo>
                    <a:pt x="246633" y="260731"/>
                  </a:lnTo>
                  <a:lnTo>
                    <a:pt x="242824" y="255524"/>
                  </a:lnTo>
                  <a:lnTo>
                    <a:pt x="240410" y="249300"/>
                  </a:lnTo>
                  <a:lnTo>
                    <a:pt x="237998" y="243205"/>
                  </a:lnTo>
                  <a:lnTo>
                    <a:pt x="237871" y="236474"/>
                  </a:lnTo>
                  <a:lnTo>
                    <a:pt x="255904" y="201930"/>
                  </a:lnTo>
                  <a:lnTo>
                    <a:pt x="279400" y="187325"/>
                  </a:lnTo>
                  <a:lnTo>
                    <a:pt x="315897" y="187325"/>
                  </a:lnTo>
                  <a:lnTo>
                    <a:pt x="314451" y="186055"/>
                  </a:lnTo>
                  <a:lnTo>
                    <a:pt x="308542" y="182026"/>
                  </a:lnTo>
                  <a:lnTo>
                    <a:pt x="302418" y="178879"/>
                  </a:lnTo>
                  <a:lnTo>
                    <a:pt x="296056" y="176589"/>
                  </a:lnTo>
                  <a:lnTo>
                    <a:pt x="289432" y="175133"/>
                  </a:lnTo>
                  <a:lnTo>
                    <a:pt x="282698" y="174587"/>
                  </a:lnTo>
                  <a:close/>
                </a:path>
                <a:path w="466725" h="405764">
                  <a:moveTo>
                    <a:pt x="294131" y="262255"/>
                  </a:moveTo>
                  <a:lnTo>
                    <a:pt x="287020" y="268224"/>
                  </a:lnTo>
                  <a:lnTo>
                    <a:pt x="279780" y="271399"/>
                  </a:lnTo>
                  <a:lnTo>
                    <a:pt x="272542" y="271780"/>
                  </a:lnTo>
                  <a:lnTo>
                    <a:pt x="265175" y="272034"/>
                  </a:lnTo>
                  <a:lnTo>
                    <a:pt x="301891" y="272034"/>
                  </a:lnTo>
                  <a:lnTo>
                    <a:pt x="294131" y="262255"/>
                  </a:lnTo>
                  <a:close/>
                </a:path>
                <a:path w="466725" h="405764">
                  <a:moveTo>
                    <a:pt x="315897" y="187325"/>
                  </a:moveTo>
                  <a:lnTo>
                    <a:pt x="279400" y="187325"/>
                  </a:lnTo>
                  <a:lnTo>
                    <a:pt x="293243" y="187833"/>
                  </a:lnTo>
                  <a:lnTo>
                    <a:pt x="299974" y="190500"/>
                  </a:lnTo>
                  <a:lnTo>
                    <a:pt x="312420" y="200025"/>
                  </a:lnTo>
                  <a:lnTo>
                    <a:pt x="316102" y="205232"/>
                  </a:lnTo>
                  <a:lnTo>
                    <a:pt x="317626" y="210947"/>
                  </a:lnTo>
                  <a:lnTo>
                    <a:pt x="319277" y="216789"/>
                  </a:lnTo>
                  <a:lnTo>
                    <a:pt x="318643" y="223647"/>
                  </a:lnTo>
                  <a:lnTo>
                    <a:pt x="315849" y="231521"/>
                  </a:lnTo>
                  <a:lnTo>
                    <a:pt x="329183" y="237490"/>
                  </a:lnTo>
                  <a:lnTo>
                    <a:pt x="331446" y="230229"/>
                  </a:lnTo>
                  <a:lnTo>
                    <a:pt x="332438" y="223647"/>
                  </a:lnTo>
                  <a:lnTo>
                    <a:pt x="332398" y="216183"/>
                  </a:lnTo>
                  <a:lnTo>
                    <a:pt x="331089" y="209423"/>
                  </a:lnTo>
                  <a:lnTo>
                    <a:pt x="328685" y="202949"/>
                  </a:lnTo>
                  <a:lnTo>
                    <a:pt x="325104" y="196881"/>
                  </a:lnTo>
                  <a:lnTo>
                    <a:pt x="320355" y="191242"/>
                  </a:lnTo>
                  <a:lnTo>
                    <a:pt x="315897" y="1873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Introduction</a:t>
            </a:r>
            <a:r>
              <a:rPr spc="-2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-25" dirty="0"/>
              <a:t> </a:t>
            </a:r>
            <a:r>
              <a:rPr dirty="0"/>
              <a:t>Process</a:t>
            </a:r>
            <a:r>
              <a:rPr spc="-15" dirty="0"/>
              <a:t> </a:t>
            </a:r>
            <a:r>
              <a:rPr spc="-10" dirty="0"/>
              <a:t>Insights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Solve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pain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points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17" grpId="0"/>
      <p:bldP spid="18" grpId="0"/>
      <p:bldP spid="24" grpId="0"/>
      <p:bldP spid="25" grpId="0"/>
      <p:bldP spid="26" grpId="0"/>
      <p:bldP spid="33" grpId="0"/>
      <p:bldP spid="34" grpId="0"/>
      <p:bldP spid="44" grpId="0"/>
      <p:bldP spid="45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553512"/>
            <a:ext cx="0" cy="4989195"/>
          </a:xfrm>
          <a:custGeom>
            <a:avLst/>
            <a:gdLst/>
            <a:ahLst/>
            <a:cxnLst/>
            <a:rect l="l" t="t" r="r" b="b"/>
            <a:pathLst>
              <a:path h="4989195">
                <a:moveTo>
                  <a:pt x="0" y="0"/>
                </a:moveTo>
                <a:lnTo>
                  <a:pt x="0" y="4989042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85994" y="1355642"/>
            <a:ext cx="488621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 smtClean="0">
                <a:solidFill>
                  <a:srgbClr val="960982"/>
                </a:solidFill>
                <a:latin typeface="Arial"/>
                <a:cs typeface="Arial"/>
              </a:rPr>
              <a:t>DISCOVER</a:t>
            </a:r>
            <a:r>
              <a:rPr lang="en-US" sz="2000" b="1" spc="-10" dirty="0" smtClean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dirty="0" smtClean="0">
                <a:solidFill>
                  <a:srgbClr val="960982"/>
                </a:solidFill>
                <a:latin typeface="Arial"/>
                <a:cs typeface="Arial"/>
              </a:rPr>
              <a:t>IMPROVEMENT</a:t>
            </a:r>
            <a:r>
              <a:rPr sz="2000" b="1" spc="-25" dirty="0" smtClean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AREAS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3949" y="1955800"/>
            <a:ext cx="5625465" cy="2870200"/>
            <a:chOff x="4661661" y="2025395"/>
            <a:chExt cx="7077709" cy="2870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8011" y="2072639"/>
              <a:ext cx="5641847" cy="281635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64836" y="2069464"/>
              <a:ext cx="5648325" cy="2823210"/>
            </a:xfrm>
            <a:custGeom>
              <a:avLst/>
              <a:gdLst/>
              <a:ahLst/>
              <a:cxnLst/>
              <a:rect l="l" t="t" r="r" b="b"/>
              <a:pathLst>
                <a:path w="5648325" h="2823210">
                  <a:moveTo>
                    <a:pt x="0" y="2822701"/>
                  </a:moveTo>
                  <a:lnTo>
                    <a:pt x="5648197" y="2822701"/>
                  </a:lnTo>
                  <a:lnTo>
                    <a:pt x="5648197" y="0"/>
                  </a:lnTo>
                  <a:lnTo>
                    <a:pt x="0" y="0"/>
                  </a:lnTo>
                  <a:lnTo>
                    <a:pt x="0" y="2822701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7523" y="2025395"/>
              <a:ext cx="5641848" cy="280720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14629" y="5070064"/>
            <a:ext cx="4545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4440" marR="5080" indent="-122237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Lines</a:t>
            </a:r>
            <a:r>
              <a:rPr sz="18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of Business,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End-to-End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Processes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Flows</a:t>
            </a:r>
            <a:endParaRPr sz="18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1439" y="240538"/>
            <a:ext cx="4668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25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Solve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pain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points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-76200"/>
            <a:ext cx="4114800" cy="6934200"/>
          </a:xfrm>
          <a:prstGeom prst="rect">
            <a:avLst/>
          </a:prstGeom>
        </p:spPr>
      </p:pic>
      <p:sp>
        <p:nvSpPr>
          <p:cNvPr id="14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8077199" y="-76200"/>
            <a:ext cx="4114801" cy="6934199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/>
      <p:bldP spid="9" grpId="0"/>
      <p:bldP spid="10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33600" y="4967233"/>
            <a:ext cx="2604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Drill-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Down</a:t>
            </a:r>
            <a:r>
              <a:rPr sz="18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8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Filtering</a:t>
            </a:r>
            <a:endParaRPr sz="18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98614" y="1981200"/>
            <a:ext cx="6135585" cy="2814320"/>
            <a:chOff x="5342890" y="2066289"/>
            <a:chExt cx="5643880" cy="28143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240" y="2072639"/>
              <a:ext cx="5631179" cy="28011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46065" y="2069464"/>
              <a:ext cx="5637530" cy="2807970"/>
            </a:xfrm>
            <a:custGeom>
              <a:avLst/>
              <a:gdLst/>
              <a:ahLst/>
              <a:cxnLst/>
              <a:rect l="l" t="t" r="r" b="b"/>
              <a:pathLst>
                <a:path w="5637530" h="2807970">
                  <a:moveTo>
                    <a:pt x="0" y="2807462"/>
                  </a:moveTo>
                  <a:lnTo>
                    <a:pt x="5637529" y="2807462"/>
                  </a:lnTo>
                  <a:lnTo>
                    <a:pt x="5637529" y="0"/>
                  </a:lnTo>
                  <a:lnTo>
                    <a:pt x="0" y="0"/>
                  </a:lnTo>
                  <a:lnTo>
                    <a:pt x="0" y="280746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535510" y="1295400"/>
            <a:ext cx="0" cy="4989195"/>
          </a:xfrm>
          <a:custGeom>
            <a:avLst/>
            <a:gdLst/>
            <a:ahLst/>
            <a:cxnLst/>
            <a:rect l="l" t="t" r="r" b="b"/>
            <a:pathLst>
              <a:path h="4989195">
                <a:moveTo>
                  <a:pt x="0" y="0"/>
                </a:moveTo>
                <a:lnTo>
                  <a:pt x="0" y="4989042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39287" y="1412915"/>
            <a:ext cx="252067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 smtClean="0">
                <a:solidFill>
                  <a:srgbClr val="960982"/>
                </a:solidFill>
                <a:latin typeface="Arial"/>
                <a:cs typeface="Arial"/>
              </a:rPr>
              <a:t>QUANTIFY</a:t>
            </a:r>
            <a:r>
              <a:rPr lang="en-US" sz="2000" b="1" spc="-10" dirty="0" smtClean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spc="-10" dirty="0" smtClean="0">
                <a:solidFill>
                  <a:srgbClr val="960982"/>
                </a:solidFill>
                <a:latin typeface="Arial"/>
                <a:cs typeface="Arial"/>
              </a:rPr>
              <a:t>VALUE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1439" y="240538"/>
            <a:ext cx="4668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25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Solve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pain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points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232" y="-40894"/>
            <a:ext cx="4157767" cy="6898894"/>
          </a:xfrm>
          <a:prstGeom prst="rect">
            <a:avLst/>
          </a:prstGeom>
        </p:spPr>
      </p:pic>
      <p:sp>
        <p:nvSpPr>
          <p:cNvPr id="14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8034233" y="-76199"/>
            <a:ext cx="4157768" cy="6934200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8" grpId="0"/>
      <p:bldP spid="9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8583" y="1648144"/>
            <a:ext cx="6478017" cy="3018155"/>
            <a:chOff x="5342890" y="1861962"/>
            <a:chExt cx="5902325" cy="30181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240" y="2072640"/>
              <a:ext cx="5615940" cy="28011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46065" y="2069465"/>
              <a:ext cx="5622290" cy="2807970"/>
            </a:xfrm>
            <a:custGeom>
              <a:avLst/>
              <a:gdLst/>
              <a:ahLst/>
              <a:cxnLst/>
              <a:rect l="l" t="t" r="r" b="b"/>
              <a:pathLst>
                <a:path w="5622290" h="2807970">
                  <a:moveTo>
                    <a:pt x="0" y="2807462"/>
                  </a:moveTo>
                  <a:lnTo>
                    <a:pt x="5622290" y="2807462"/>
                  </a:lnTo>
                  <a:lnTo>
                    <a:pt x="5622290" y="0"/>
                  </a:lnTo>
                  <a:lnTo>
                    <a:pt x="0" y="0"/>
                  </a:lnTo>
                  <a:lnTo>
                    <a:pt x="0" y="2807462"/>
                  </a:lnTo>
                  <a:close/>
                </a:path>
              </a:pathLst>
            </a:custGeom>
            <a:ln w="63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84678" y="1874662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89245" y="0"/>
                  </a:moveTo>
                  <a:lnTo>
                    <a:pt x="151241" y="21828"/>
                  </a:lnTo>
                  <a:lnTo>
                    <a:pt x="11414" y="203311"/>
                  </a:lnTo>
                  <a:lnTo>
                    <a:pt x="0" y="245649"/>
                  </a:lnTo>
                  <a:lnTo>
                    <a:pt x="6931" y="266515"/>
                  </a:lnTo>
                  <a:lnTo>
                    <a:pt x="21828" y="283702"/>
                  </a:lnTo>
                  <a:lnTo>
                    <a:pt x="615807" y="741283"/>
                  </a:lnTo>
                  <a:lnTo>
                    <a:pt x="636188" y="751318"/>
                  </a:lnTo>
                  <a:lnTo>
                    <a:pt x="658082" y="752697"/>
                  </a:lnTo>
                  <a:lnTo>
                    <a:pt x="678904" y="745765"/>
                  </a:lnTo>
                  <a:lnTo>
                    <a:pt x="696071" y="730869"/>
                  </a:lnTo>
                  <a:lnTo>
                    <a:pt x="835898" y="549386"/>
                  </a:lnTo>
                  <a:lnTo>
                    <a:pt x="845950" y="528931"/>
                  </a:lnTo>
                  <a:lnTo>
                    <a:pt x="847359" y="506999"/>
                  </a:lnTo>
                  <a:lnTo>
                    <a:pt x="840434" y="486163"/>
                  </a:lnTo>
                  <a:lnTo>
                    <a:pt x="825484" y="468995"/>
                  </a:lnTo>
                  <a:lnTo>
                    <a:pt x="231632" y="11414"/>
                  </a:lnTo>
                  <a:lnTo>
                    <a:pt x="211177" y="1379"/>
                  </a:lnTo>
                  <a:lnTo>
                    <a:pt x="189245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384678" y="1874662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51241" y="21828"/>
                  </a:moveTo>
                  <a:lnTo>
                    <a:pt x="168409" y="6931"/>
                  </a:lnTo>
                  <a:lnTo>
                    <a:pt x="189245" y="0"/>
                  </a:lnTo>
                  <a:lnTo>
                    <a:pt x="211177" y="1379"/>
                  </a:lnTo>
                  <a:lnTo>
                    <a:pt x="231632" y="11414"/>
                  </a:lnTo>
                  <a:lnTo>
                    <a:pt x="825484" y="468995"/>
                  </a:lnTo>
                  <a:lnTo>
                    <a:pt x="840434" y="486163"/>
                  </a:lnTo>
                  <a:lnTo>
                    <a:pt x="847359" y="506999"/>
                  </a:lnTo>
                  <a:lnTo>
                    <a:pt x="845950" y="528931"/>
                  </a:lnTo>
                  <a:lnTo>
                    <a:pt x="835898" y="549386"/>
                  </a:lnTo>
                  <a:lnTo>
                    <a:pt x="696071" y="730869"/>
                  </a:lnTo>
                  <a:lnTo>
                    <a:pt x="678904" y="745765"/>
                  </a:lnTo>
                  <a:lnTo>
                    <a:pt x="658082" y="752697"/>
                  </a:lnTo>
                  <a:lnTo>
                    <a:pt x="636188" y="751318"/>
                  </a:lnTo>
                  <a:lnTo>
                    <a:pt x="615807" y="741283"/>
                  </a:lnTo>
                  <a:lnTo>
                    <a:pt x="21828" y="283702"/>
                  </a:lnTo>
                  <a:lnTo>
                    <a:pt x="6931" y="266515"/>
                  </a:lnTo>
                  <a:lnTo>
                    <a:pt x="0" y="245649"/>
                  </a:lnTo>
                  <a:lnTo>
                    <a:pt x="1379" y="223712"/>
                  </a:lnTo>
                  <a:lnTo>
                    <a:pt x="11414" y="203311"/>
                  </a:lnTo>
                  <a:lnTo>
                    <a:pt x="151241" y="2182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83384" y="2067052"/>
              <a:ext cx="431165" cy="375920"/>
            </a:xfrm>
            <a:custGeom>
              <a:avLst/>
              <a:gdLst/>
              <a:ahLst/>
              <a:cxnLst/>
              <a:rect l="l" t="t" r="r" b="b"/>
              <a:pathLst>
                <a:path w="431165" h="375919">
                  <a:moveTo>
                    <a:pt x="356014" y="326390"/>
                  </a:moveTo>
                  <a:lnTo>
                    <a:pt x="352077" y="334010"/>
                  </a:lnTo>
                  <a:lnTo>
                    <a:pt x="350934" y="341630"/>
                  </a:lnTo>
                  <a:lnTo>
                    <a:pt x="354236" y="354330"/>
                  </a:lnTo>
                  <a:lnTo>
                    <a:pt x="387637" y="375920"/>
                  </a:lnTo>
                  <a:lnTo>
                    <a:pt x="392463" y="375920"/>
                  </a:lnTo>
                  <a:lnTo>
                    <a:pt x="401353" y="373380"/>
                  </a:lnTo>
                  <a:lnTo>
                    <a:pt x="405036" y="370840"/>
                  </a:lnTo>
                  <a:lnTo>
                    <a:pt x="409587" y="364490"/>
                  </a:lnTo>
                  <a:lnTo>
                    <a:pt x="383192" y="364490"/>
                  </a:lnTo>
                  <a:lnTo>
                    <a:pt x="378747" y="361950"/>
                  </a:lnTo>
                  <a:lnTo>
                    <a:pt x="364269" y="342900"/>
                  </a:lnTo>
                  <a:lnTo>
                    <a:pt x="365031" y="337820"/>
                  </a:lnTo>
                  <a:lnTo>
                    <a:pt x="367698" y="332740"/>
                  </a:lnTo>
                  <a:lnTo>
                    <a:pt x="356014" y="326390"/>
                  </a:lnTo>
                  <a:close/>
                </a:path>
                <a:path w="431165" h="375919">
                  <a:moveTo>
                    <a:pt x="396400" y="292100"/>
                  </a:moveTo>
                  <a:lnTo>
                    <a:pt x="392971" y="292100"/>
                  </a:lnTo>
                  <a:lnTo>
                    <a:pt x="386621" y="294640"/>
                  </a:lnTo>
                  <a:lnTo>
                    <a:pt x="383573" y="295910"/>
                  </a:lnTo>
                  <a:lnTo>
                    <a:pt x="380906" y="298450"/>
                  </a:lnTo>
                  <a:lnTo>
                    <a:pt x="378747" y="300990"/>
                  </a:lnTo>
                  <a:lnTo>
                    <a:pt x="376334" y="303530"/>
                  </a:lnTo>
                  <a:lnTo>
                    <a:pt x="375064" y="307340"/>
                  </a:lnTo>
                  <a:lnTo>
                    <a:pt x="374556" y="311150"/>
                  </a:lnTo>
                  <a:lnTo>
                    <a:pt x="374175" y="314960"/>
                  </a:lnTo>
                  <a:lnTo>
                    <a:pt x="374937" y="318770"/>
                  </a:lnTo>
                  <a:lnTo>
                    <a:pt x="378747" y="326390"/>
                  </a:lnTo>
                  <a:lnTo>
                    <a:pt x="382811" y="331470"/>
                  </a:lnTo>
                  <a:lnTo>
                    <a:pt x="389161" y="340360"/>
                  </a:lnTo>
                  <a:lnTo>
                    <a:pt x="393733" y="345440"/>
                  </a:lnTo>
                  <a:lnTo>
                    <a:pt x="396400" y="349250"/>
                  </a:lnTo>
                  <a:lnTo>
                    <a:pt x="397162" y="351790"/>
                  </a:lnTo>
                  <a:lnTo>
                    <a:pt x="398178" y="354330"/>
                  </a:lnTo>
                  <a:lnTo>
                    <a:pt x="397797" y="356870"/>
                  </a:lnTo>
                  <a:lnTo>
                    <a:pt x="395892" y="359410"/>
                  </a:lnTo>
                  <a:lnTo>
                    <a:pt x="393860" y="361950"/>
                  </a:lnTo>
                  <a:lnTo>
                    <a:pt x="390939" y="364490"/>
                  </a:lnTo>
                  <a:lnTo>
                    <a:pt x="409587" y="364490"/>
                  </a:lnTo>
                  <a:lnTo>
                    <a:pt x="410497" y="363220"/>
                  </a:lnTo>
                  <a:lnTo>
                    <a:pt x="412021" y="359410"/>
                  </a:lnTo>
                  <a:lnTo>
                    <a:pt x="412148" y="355600"/>
                  </a:lnTo>
                  <a:lnTo>
                    <a:pt x="412402" y="351790"/>
                  </a:lnTo>
                  <a:lnTo>
                    <a:pt x="411513" y="349250"/>
                  </a:lnTo>
                  <a:lnTo>
                    <a:pt x="407449" y="341630"/>
                  </a:lnTo>
                  <a:lnTo>
                    <a:pt x="403512" y="336550"/>
                  </a:lnTo>
                  <a:lnTo>
                    <a:pt x="397543" y="327660"/>
                  </a:lnTo>
                  <a:lnTo>
                    <a:pt x="393479" y="322580"/>
                  </a:lnTo>
                  <a:lnTo>
                    <a:pt x="391066" y="320040"/>
                  </a:lnTo>
                  <a:lnTo>
                    <a:pt x="389034" y="316230"/>
                  </a:lnTo>
                  <a:lnTo>
                    <a:pt x="388399" y="313690"/>
                  </a:lnTo>
                  <a:lnTo>
                    <a:pt x="388399" y="311150"/>
                  </a:lnTo>
                  <a:lnTo>
                    <a:pt x="388907" y="308610"/>
                  </a:lnTo>
                  <a:lnTo>
                    <a:pt x="389923" y="307340"/>
                  </a:lnTo>
                  <a:lnTo>
                    <a:pt x="391574" y="304800"/>
                  </a:lnTo>
                  <a:lnTo>
                    <a:pt x="420657" y="304800"/>
                  </a:lnTo>
                  <a:lnTo>
                    <a:pt x="409100" y="295910"/>
                  </a:lnTo>
                  <a:lnTo>
                    <a:pt x="405544" y="294640"/>
                  </a:lnTo>
                  <a:lnTo>
                    <a:pt x="402115" y="293370"/>
                  </a:lnTo>
                  <a:lnTo>
                    <a:pt x="399067" y="293370"/>
                  </a:lnTo>
                  <a:lnTo>
                    <a:pt x="396400" y="292100"/>
                  </a:lnTo>
                  <a:close/>
                </a:path>
                <a:path w="431165" h="375919">
                  <a:moveTo>
                    <a:pt x="322165" y="254000"/>
                  </a:moveTo>
                  <a:lnTo>
                    <a:pt x="301404" y="254000"/>
                  </a:lnTo>
                  <a:lnTo>
                    <a:pt x="314739" y="264160"/>
                  </a:lnTo>
                  <a:lnTo>
                    <a:pt x="317660" y="265430"/>
                  </a:lnTo>
                  <a:lnTo>
                    <a:pt x="320708" y="269240"/>
                  </a:lnTo>
                  <a:lnTo>
                    <a:pt x="322105" y="270510"/>
                  </a:lnTo>
                  <a:lnTo>
                    <a:pt x="323248" y="273050"/>
                  </a:lnTo>
                  <a:lnTo>
                    <a:pt x="325026" y="278130"/>
                  </a:lnTo>
                  <a:lnTo>
                    <a:pt x="325534" y="280670"/>
                  </a:lnTo>
                  <a:lnTo>
                    <a:pt x="325433" y="292100"/>
                  </a:lnTo>
                  <a:lnTo>
                    <a:pt x="325280" y="295910"/>
                  </a:lnTo>
                  <a:lnTo>
                    <a:pt x="322232" y="330200"/>
                  </a:lnTo>
                  <a:lnTo>
                    <a:pt x="336583" y="341630"/>
                  </a:lnTo>
                  <a:lnTo>
                    <a:pt x="339631" y="306070"/>
                  </a:lnTo>
                  <a:lnTo>
                    <a:pt x="340139" y="300990"/>
                  </a:lnTo>
                  <a:lnTo>
                    <a:pt x="340012" y="293370"/>
                  </a:lnTo>
                  <a:lnTo>
                    <a:pt x="338488" y="285750"/>
                  </a:lnTo>
                  <a:lnTo>
                    <a:pt x="337345" y="281940"/>
                  </a:lnTo>
                  <a:lnTo>
                    <a:pt x="335440" y="278130"/>
                  </a:lnTo>
                  <a:lnTo>
                    <a:pt x="374099" y="278130"/>
                  </a:lnTo>
                  <a:lnTo>
                    <a:pt x="377858" y="273050"/>
                  </a:lnTo>
                  <a:lnTo>
                    <a:pt x="379086" y="271780"/>
                  </a:lnTo>
                  <a:lnTo>
                    <a:pt x="350934" y="271780"/>
                  </a:lnTo>
                  <a:lnTo>
                    <a:pt x="343314" y="269240"/>
                  </a:lnTo>
                  <a:lnTo>
                    <a:pt x="338869" y="266700"/>
                  </a:lnTo>
                  <a:lnTo>
                    <a:pt x="333662" y="262890"/>
                  </a:lnTo>
                  <a:lnTo>
                    <a:pt x="322165" y="254000"/>
                  </a:lnTo>
                  <a:close/>
                </a:path>
                <a:path w="431165" h="375919">
                  <a:moveTo>
                    <a:pt x="420657" y="304800"/>
                  </a:moveTo>
                  <a:lnTo>
                    <a:pt x="400718" y="304800"/>
                  </a:lnTo>
                  <a:lnTo>
                    <a:pt x="404909" y="306070"/>
                  </a:lnTo>
                  <a:lnTo>
                    <a:pt x="409735" y="309880"/>
                  </a:lnTo>
                  <a:lnTo>
                    <a:pt x="413926" y="313690"/>
                  </a:lnTo>
                  <a:lnTo>
                    <a:pt x="416339" y="316230"/>
                  </a:lnTo>
                  <a:lnTo>
                    <a:pt x="418117" y="323850"/>
                  </a:lnTo>
                  <a:lnTo>
                    <a:pt x="417482" y="327660"/>
                  </a:lnTo>
                  <a:lnTo>
                    <a:pt x="415577" y="330200"/>
                  </a:lnTo>
                  <a:lnTo>
                    <a:pt x="427007" y="337820"/>
                  </a:lnTo>
                  <a:lnTo>
                    <a:pt x="429420" y="332740"/>
                  </a:lnTo>
                  <a:lnTo>
                    <a:pt x="430690" y="328930"/>
                  </a:lnTo>
                  <a:lnTo>
                    <a:pt x="430944" y="321310"/>
                  </a:lnTo>
                  <a:lnTo>
                    <a:pt x="429674" y="317500"/>
                  </a:lnTo>
                  <a:lnTo>
                    <a:pt x="427007" y="312420"/>
                  </a:lnTo>
                  <a:lnTo>
                    <a:pt x="424340" y="308610"/>
                  </a:lnTo>
                  <a:lnTo>
                    <a:pt x="420657" y="304800"/>
                  </a:lnTo>
                  <a:close/>
                </a:path>
                <a:path w="431165" h="375919">
                  <a:moveTo>
                    <a:pt x="326931" y="196850"/>
                  </a:moveTo>
                  <a:lnTo>
                    <a:pt x="260383" y="283210"/>
                  </a:lnTo>
                  <a:lnTo>
                    <a:pt x="271813" y="292100"/>
                  </a:lnTo>
                  <a:lnTo>
                    <a:pt x="301404" y="254000"/>
                  </a:lnTo>
                  <a:lnTo>
                    <a:pt x="322165" y="254000"/>
                  </a:lnTo>
                  <a:lnTo>
                    <a:pt x="309024" y="243840"/>
                  </a:lnTo>
                  <a:lnTo>
                    <a:pt x="331122" y="214630"/>
                  </a:lnTo>
                  <a:lnTo>
                    <a:pt x="349982" y="214630"/>
                  </a:lnTo>
                  <a:lnTo>
                    <a:pt x="326931" y="196850"/>
                  </a:lnTo>
                  <a:close/>
                </a:path>
                <a:path w="431165" h="375919">
                  <a:moveTo>
                    <a:pt x="374099" y="278130"/>
                  </a:moveTo>
                  <a:lnTo>
                    <a:pt x="335440" y="278130"/>
                  </a:lnTo>
                  <a:lnTo>
                    <a:pt x="342130" y="281940"/>
                  </a:lnTo>
                  <a:lnTo>
                    <a:pt x="348474" y="283210"/>
                  </a:lnTo>
                  <a:lnTo>
                    <a:pt x="354460" y="284480"/>
                  </a:lnTo>
                  <a:lnTo>
                    <a:pt x="360078" y="284480"/>
                  </a:lnTo>
                  <a:lnTo>
                    <a:pt x="367190" y="283210"/>
                  </a:lnTo>
                  <a:lnTo>
                    <a:pt x="373159" y="279400"/>
                  </a:lnTo>
                  <a:lnTo>
                    <a:pt x="374099" y="278130"/>
                  </a:lnTo>
                  <a:close/>
                </a:path>
                <a:path w="431165" h="375919">
                  <a:moveTo>
                    <a:pt x="349982" y="214630"/>
                  </a:moveTo>
                  <a:lnTo>
                    <a:pt x="331122" y="214630"/>
                  </a:lnTo>
                  <a:lnTo>
                    <a:pt x="364777" y="241300"/>
                  </a:lnTo>
                  <a:lnTo>
                    <a:pt x="368460" y="246380"/>
                  </a:lnTo>
                  <a:lnTo>
                    <a:pt x="369476" y="250190"/>
                  </a:lnTo>
                  <a:lnTo>
                    <a:pt x="370365" y="255270"/>
                  </a:lnTo>
                  <a:lnTo>
                    <a:pt x="369222" y="260350"/>
                  </a:lnTo>
                  <a:lnTo>
                    <a:pt x="366174" y="264160"/>
                  </a:lnTo>
                  <a:lnTo>
                    <a:pt x="364015" y="266700"/>
                  </a:lnTo>
                  <a:lnTo>
                    <a:pt x="361221" y="269240"/>
                  </a:lnTo>
                  <a:lnTo>
                    <a:pt x="357792" y="270510"/>
                  </a:lnTo>
                  <a:lnTo>
                    <a:pt x="354490" y="271780"/>
                  </a:lnTo>
                  <a:lnTo>
                    <a:pt x="379086" y="271780"/>
                  </a:lnTo>
                  <a:lnTo>
                    <a:pt x="381541" y="269240"/>
                  </a:lnTo>
                  <a:lnTo>
                    <a:pt x="383700" y="262890"/>
                  </a:lnTo>
                  <a:lnTo>
                    <a:pt x="384970" y="251460"/>
                  </a:lnTo>
                  <a:lnTo>
                    <a:pt x="383954" y="246380"/>
                  </a:lnTo>
                  <a:lnTo>
                    <a:pt x="381033" y="242570"/>
                  </a:lnTo>
                  <a:lnTo>
                    <a:pt x="378239" y="237490"/>
                  </a:lnTo>
                  <a:lnTo>
                    <a:pt x="373032" y="232410"/>
                  </a:lnTo>
                  <a:lnTo>
                    <a:pt x="349982" y="214630"/>
                  </a:lnTo>
                  <a:close/>
                </a:path>
                <a:path w="431165" h="375919">
                  <a:moveTo>
                    <a:pt x="294927" y="171450"/>
                  </a:moveTo>
                  <a:lnTo>
                    <a:pt x="228379" y="257810"/>
                  </a:lnTo>
                  <a:lnTo>
                    <a:pt x="239809" y="266700"/>
                  </a:lnTo>
                  <a:lnTo>
                    <a:pt x="306357" y="180340"/>
                  </a:lnTo>
                  <a:lnTo>
                    <a:pt x="294927" y="171450"/>
                  </a:lnTo>
                  <a:close/>
                </a:path>
                <a:path w="431165" h="375919">
                  <a:moveTo>
                    <a:pt x="205392" y="105410"/>
                  </a:moveTo>
                  <a:lnTo>
                    <a:pt x="191803" y="105410"/>
                  </a:lnTo>
                  <a:lnTo>
                    <a:pt x="185072" y="107950"/>
                  </a:lnTo>
                  <a:lnTo>
                    <a:pt x="178087" y="111760"/>
                  </a:lnTo>
                  <a:lnTo>
                    <a:pt x="172848" y="116840"/>
                  </a:lnTo>
                  <a:lnTo>
                    <a:pt x="167419" y="121920"/>
                  </a:lnTo>
                  <a:lnTo>
                    <a:pt x="141956" y="157480"/>
                  </a:lnTo>
                  <a:lnTo>
                    <a:pt x="137447" y="176530"/>
                  </a:lnTo>
                  <a:lnTo>
                    <a:pt x="138324" y="182880"/>
                  </a:lnTo>
                  <a:lnTo>
                    <a:pt x="163101" y="207010"/>
                  </a:lnTo>
                  <a:lnTo>
                    <a:pt x="176563" y="207010"/>
                  </a:lnTo>
                  <a:lnTo>
                    <a:pt x="183421" y="204470"/>
                  </a:lnTo>
                  <a:lnTo>
                    <a:pt x="190279" y="200660"/>
                  </a:lnTo>
                  <a:lnTo>
                    <a:pt x="195518" y="196850"/>
                  </a:lnTo>
                  <a:lnTo>
                    <a:pt x="167673" y="196850"/>
                  </a:lnTo>
                  <a:lnTo>
                    <a:pt x="161831" y="195580"/>
                  </a:lnTo>
                  <a:lnTo>
                    <a:pt x="156878" y="191770"/>
                  </a:lnTo>
                  <a:lnTo>
                    <a:pt x="152052" y="187960"/>
                  </a:lnTo>
                  <a:lnTo>
                    <a:pt x="149766" y="182880"/>
                  </a:lnTo>
                  <a:lnTo>
                    <a:pt x="150020" y="175260"/>
                  </a:lnTo>
                  <a:lnTo>
                    <a:pt x="174795" y="133350"/>
                  </a:lnTo>
                  <a:lnTo>
                    <a:pt x="200947" y="115570"/>
                  </a:lnTo>
                  <a:lnTo>
                    <a:pt x="222791" y="115570"/>
                  </a:lnTo>
                  <a:lnTo>
                    <a:pt x="218219" y="111760"/>
                  </a:lnTo>
                  <a:lnTo>
                    <a:pt x="211869" y="107950"/>
                  </a:lnTo>
                  <a:lnTo>
                    <a:pt x="205392" y="105410"/>
                  </a:lnTo>
                  <a:close/>
                </a:path>
                <a:path w="431165" h="375919">
                  <a:moveTo>
                    <a:pt x="222791" y="115570"/>
                  </a:moveTo>
                  <a:lnTo>
                    <a:pt x="200947" y="115570"/>
                  </a:lnTo>
                  <a:lnTo>
                    <a:pt x="206408" y="116840"/>
                  </a:lnTo>
                  <a:lnTo>
                    <a:pt x="216187" y="124460"/>
                  </a:lnTo>
                  <a:lnTo>
                    <a:pt x="218600" y="130810"/>
                  </a:lnTo>
                  <a:lnTo>
                    <a:pt x="218346" y="137160"/>
                  </a:lnTo>
                  <a:lnTo>
                    <a:pt x="217082" y="143510"/>
                  </a:lnTo>
                  <a:lnTo>
                    <a:pt x="193643" y="179070"/>
                  </a:lnTo>
                  <a:lnTo>
                    <a:pt x="167673" y="196850"/>
                  </a:lnTo>
                  <a:lnTo>
                    <a:pt x="195518" y="196850"/>
                  </a:lnTo>
                  <a:lnTo>
                    <a:pt x="200947" y="191770"/>
                  </a:lnTo>
                  <a:lnTo>
                    <a:pt x="206567" y="185420"/>
                  </a:lnTo>
                  <a:lnTo>
                    <a:pt x="212377" y="177800"/>
                  </a:lnTo>
                  <a:lnTo>
                    <a:pt x="216949" y="171450"/>
                  </a:lnTo>
                  <a:lnTo>
                    <a:pt x="220759" y="166370"/>
                  </a:lnTo>
                  <a:lnTo>
                    <a:pt x="231046" y="133350"/>
                  </a:lnTo>
                  <a:lnTo>
                    <a:pt x="230284" y="129540"/>
                  </a:lnTo>
                  <a:lnTo>
                    <a:pt x="228252" y="124460"/>
                  </a:lnTo>
                  <a:lnTo>
                    <a:pt x="226093" y="119380"/>
                  </a:lnTo>
                  <a:lnTo>
                    <a:pt x="222791" y="115570"/>
                  </a:lnTo>
                  <a:close/>
                </a:path>
                <a:path w="431165" h="375919">
                  <a:moveTo>
                    <a:pt x="137701" y="53340"/>
                  </a:moveTo>
                  <a:lnTo>
                    <a:pt x="124239" y="53340"/>
                  </a:lnTo>
                  <a:lnTo>
                    <a:pt x="117381" y="55880"/>
                  </a:lnTo>
                  <a:lnTo>
                    <a:pt x="110523" y="59690"/>
                  </a:lnTo>
                  <a:lnTo>
                    <a:pt x="105267" y="64770"/>
                  </a:lnTo>
                  <a:lnTo>
                    <a:pt x="99808" y="69850"/>
                  </a:lnTo>
                  <a:lnTo>
                    <a:pt x="74344" y="105410"/>
                  </a:lnTo>
                  <a:lnTo>
                    <a:pt x="69883" y="124460"/>
                  </a:lnTo>
                  <a:lnTo>
                    <a:pt x="70742" y="130810"/>
                  </a:lnTo>
                  <a:lnTo>
                    <a:pt x="95410" y="154940"/>
                  </a:lnTo>
                  <a:lnTo>
                    <a:pt x="108999" y="154940"/>
                  </a:lnTo>
                  <a:lnTo>
                    <a:pt x="115857" y="152400"/>
                  </a:lnTo>
                  <a:lnTo>
                    <a:pt x="122715" y="148590"/>
                  </a:lnTo>
                  <a:lnTo>
                    <a:pt x="127952" y="144780"/>
                  </a:lnTo>
                  <a:lnTo>
                    <a:pt x="100109" y="144780"/>
                  </a:lnTo>
                  <a:lnTo>
                    <a:pt x="94140" y="143510"/>
                  </a:lnTo>
                  <a:lnTo>
                    <a:pt x="84361" y="135890"/>
                  </a:lnTo>
                  <a:lnTo>
                    <a:pt x="82075" y="130810"/>
                  </a:lnTo>
                  <a:lnTo>
                    <a:pt x="82456" y="123190"/>
                  </a:lnTo>
                  <a:lnTo>
                    <a:pt x="83647" y="116840"/>
                  </a:lnTo>
                  <a:lnTo>
                    <a:pt x="86838" y="109220"/>
                  </a:lnTo>
                  <a:lnTo>
                    <a:pt x="92029" y="100330"/>
                  </a:lnTo>
                  <a:lnTo>
                    <a:pt x="99220" y="91440"/>
                  </a:lnTo>
                  <a:lnTo>
                    <a:pt x="107124" y="81280"/>
                  </a:lnTo>
                  <a:lnTo>
                    <a:pt x="114444" y="73660"/>
                  </a:lnTo>
                  <a:lnTo>
                    <a:pt x="121169" y="68580"/>
                  </a:lnTo>
                  <a:lnTo>
                    <a:pt x="127287" y="66040"/>
                  </a:lnTo>
                  <a:lnTo>
                    <a:pt x="133256" y="63500"/>
                  </a:lnTo>
                  <a:lnTo>
                    <a:pt x="155227" y="63500"/>
                  </a:lnTo>
                  <a:lnTo>
                    <a:pt x="144305" y="54610"/>
                  </a:lnTo>
                  <a:lnTo>
                    <a:pt x="137701" y="53340"/>
                  </a:lnTo>
                  <a:close/>
                </a:path>
                <a:path w="431165" h="375919">
                  <a:moveTo>
                    <a:pt x="155227" y="63500"/>
                  </a:moveTo>
                  <a:lnTo>
                    <a:pt x="133256" y="63500"/>
                  </a:lnTo>
                  <a:lnTo>
                    <a:pt x="138844" y="64770"/>
                  </a:lnTo>
                  <a:lnTo>
                    <a:pt x="148623" y="72390"/>
                  </a:lnTo>
                  <a:lnTo>
                    <a:pt x="150909" y="78740"/>
                  </a:lnTo>
                  <a:lnTo>
                    <a:pt x="150655" y="85090"/>
                  </a:lnTo>
                  <a:lnTo>
                    <a:pt x="149463" y="91440"/>
                  </a:lnTo>
                  <a:lnTo>
                    <a:pt x="126007" y="127000"/>
                  </a:lnTo>
                  <a:lnTo>
                    <a:pt x="100109" y="144780"/>
                  </a:lnTo>
                  <a:lnTo>
                    <a:pt x="127952" y="144780"/>
                  </a:lnTo>
                  <a:lnTo>
                    <a:pt x="133367" y="139700"/>
                  </a:lnTo>
                  <a:lnTo>
                    <a:pt x="138949" y="133350"/>
                  </a:lnTo>
                  <a:lnTo>
                    <a:pt x="144686" y="125730"/>
                  </a:lnTo>
                  <a:lnTo>
                    <a:pt x="149260" y="119380"/>
                  </a:lnTo>
                  <a:lnTo>
                    <a:pt x="153084" y="114300"/>
                  </a:lnTo>
                  <a:lnTo>
                    <a:pt x="163482" y="81280"/>
                  </a:lnTo>
                  <a:lnTo>
                    <a:pt x="162720" y="77470"/>
                  </a:lnTo>
                  <a:lnTo>
                    <a:pt x="160561" y="72390"/>
                  </a:lnTo>
                  <a:lnTo>
                    <a:pt x="158529" y="67310"/>
                  </a:lnTo>
                  <a:lnTo>
                    <a:pt x="155227" y="63500"/>
                  </a:lnTo>
                  <a:close/>
                </a:path>
                <a:path w="431165" h="375919">
                  <a:moveTo>
                    <a:pt x="34069" y="35560"/>
                  </a:moveTo>
                  <a:lnTo>
                    <a:pt x="27973" y="35560"/>
                  </a:lnTo>
                  <a:lnTo>
                    <a:pt x="22258" y="36830"/>
                  </a:lnTo>
                  <a:lnTo>
                    <a:pt x="16416" y="39370"/>
                  </a:lnTo>
                  <a:lnTo>
                    <a:pt x="11336" y="41910"/>
                  </a:lnTo>
                  <a:lnTo>
                    <a:pt x="7018" y="48260"/>
                  </a:lnTo>
                  <a:lnTo>
                    <a:pt x="3377" y="53340"/>
                  </a:lnTo>
                  <a:lnTo>
                    <a:pt x="1033" y="59690"/>
                  </a:lnTo>
                  <a:lnTo>
                    <a:pt x="0" y="66040"/>
                  </a:lnTo>
                  <a:lnTo>
                    <a:pt x="287" y="72390"/>
                  </a:lnTo>
                  <a:lnTo>
                    <a:pt x="34827" y="105410"/>
                  </a:lnTo>
                  <a:lnTo>
                    <a:pt x="48089" y="102870"/>
                  </a:lnTo>
                  <a:lnTo>
                    <a:pt x="53961" y="100330"/>
                  </a:lnTo>
                  <a:lnTo>
                    <a:pt x="59189" y="96520"/>
                  </a:lnTo>
                  <a:lnTo>
                    <a:pt x="63787" y="92710"/>
                  </a:lnTo>
                  <a:lnTo>
                    <a:pt x="32545" y="92710"/>
                  </a:lnTo>
                  <a:lnTo>
                    <a:pt x="27084" y="91440"/>
                  </a:lnTo>
                  <a:lnTo>
                    <a:pt x="12606" y="71120"/>
                  </a:lnTo>
                  <a:lnTo>
                    <a:pt x="13368" y="67310"/>
                  </a:lnTo>
                  <a:lnTo>
                    <a:pt x="14003" y="63500"/>
                  </a:lnTo>
                  <a:lnTo>
                    <a:pt x="15527" y="59690"/>
                  </a:lnTo>
                  <a:lnTo>
                    <a:pt x="17940" y="57150"/>
                  </a:lnTo>
                  <a:lnTo>
                    <a:pt x="21750" y="52070"/>
                  </a:lnTo>
                  <a:lnTo>
                    <a:pt x="26576" y="48260"/>
                  </a:lnTo>
                  <a:lnTo>
                    <a:pt x="38260" y="46990"/>
                  </a:lnTo>
                  <a:lnTo>
                    <a:pt x="59723" y="46990"/>
                  </a:lnTo>
                  <a:lnTo>
                    <a:pt x="51341" y="40640"/>
                  </a:lnTo>
                  <a:lnTo>
                    <a:pt x="50537" y="39370"/>
                  </a:lnTo>
                  <a:lnTo>
                    <a:pt x="40419" y="39370"/>
                  </a:lnTo>
                  <a:lnTo>
                    <a:pt x="34069" y="35560"/>
                  </a:lnTo>
                  <a:close/>
                </a:path>
                <a:path w="431165" h="375919">
                  <a:moveTo>
                    <a:pt x="59723" y="46990"/>
                  </a:moveTo>
                  <a:lnTo>
                    <a:pt x="38260" y="46990"/>
                  </a:lnTo>
                  <a:lnTo>
                    <a:pt x="43594" y="48260"/>
                  </a:lnTo>
                  <a:lnTo>
                    <a:pt x="48547" y="52070"/>
                  </a:lnTo>
                  <a:lnTo>
                    <a:pt x="53754" y="57150"/>
                  </a:lnTo>
                  <a:lnTo>
                    <a:pt x="56675" y="60960"/>
                  </a:lnTo>
                  <a:lnTo>
                    <a:pt x="57564" y="67310"/>
                  </a:lnTo>
                  <a:lnTo>
                    <a:pt x="58326" y="73660"/>
                  </a:lnTo>
                  <a:lnTo>
                    <a:pt x="56802" y="78740"/>
                  </a:lnTo>
                  <a:lnTo>
                    <a:pt x="48928" y="88900"/>
                  </a:lnTo>
                  <a:lnTo>
                    <a:pt x="44102" y="91440"/>
                  </a:lnTo>
                  <a:lnTo>
                    <a:pt x="32545" y="92710"/>
                  </a:lnTo>
                  <a:lnTo>
                    <a:pt x="63787" y="92710"/>
                  </a:lnTo>
                  <a:lnTo>
                    <a:pt x="67851" y="86360"/>
                  </a:lnTo>
                  <a:lnTo>
                    <a:pt x="70010" y="81280"/>
                  </a:lnTo>
                  <a:lnTo>
                    <a:pt x="70264" y="74930"/>
                  </a:lnTo>
                  <a:lnTo>
                    <a:pt x="70391" y="69850"/>
                  </a:lnTo>
                  <a:lnTo>
                    <a:pt x="68613" y="63500"/>
                  </a:lnTo>
                  <a:lnTo>
                    <a:pt x="64549" y="57150"/>
                  </a:lnTo>
                  <a:lnTo>
                    <a:pt x="83853" y="57150"/>
                  </a:lnTo>
                  <a:lnTo>
                    <a:pt x="87536" y="53340"/>
                  </a:lnTo>
                  <a:lnTo>
                    <a:pt x="90711" y="49530"/>
                  </a:lnTo>
                  <a:lnTo>
                    <a:pt x="91676" y="48260"/>
                  </a:lnTo>
                  <a:lnTo>
                    <a:pt x="64041" y="48260"/>
                  </a:lnTo>
                  <a:lnTo>
                    <a:pt x="59723" y="46990"/>
                  </a:lnTo>
                  <a:close/>
                </a:path>
                <a:path w="431165" h="375919">
                  <a:moveTo>
                    <a:pt x="83853" y="57150"/>
                  </a:moveTo>
                  <a:lnTo>
                    <a:pt x="64549" y="57150"/>
                  </a:lnTo>
                  <a:lnTo>
                    <a:pt x="70137" y="59690"/>
                  </a:lnTo>
                  <a:lnTo>
                    <a:pt x="75090" y="59690"/>
                  </a:lnTo>
                  <a:lnTo>
                    <a:pt x="83853" y="57150"/>
                  </a:lnTo>
                  <a:close/>
                </a:path>
                <a:path w="431165" h="375919">
                  <a:moveTo>
                    <a:pt x="88959" y="12700"/>
                  </a:moveTo>
                  <a:lnTo>
                    <a:pt x="67978" y="12700"/>
                  </a:lnTo>
                  <a:lnTo>
                    <a:pt x="72296" y="13970"/>
                  </a:lnTo>
                  <a:lnTo>
                    <a:pt x="80297" y="20320"/>
                  </a:lnTo>
                  <a:lnTo>
                    <a:pt x="82710" y="24130"/>
                  </a:lnTo>
                  <a:lnTo>
                    <a:pt x="83980" y="33020"/>
                  </a:lnTo>
                  <a:lnTo>
                    <a:pt x="82837" y="38100"/>
                  </a:lnTo>
                  <a:lnTo>
                    <a:pt x="79789" y="41910"/>
                  </a:lnTo>
                  <a:lnTo>
                    <a:pt x="76995" y="45720"/>
                  </a:lnTo>
                  <a:lnTo>
                    <a:pt x="73185" y="46990"/>
                  </a:lnTo>
                  <a:lnTo>
                    <a:pt x="68613" y="48260"/>
                  </a:lnTo>
                  <a:lnTo>
                    <a:pt x="91676" y="48260"/>
                  </a:lnTo>
                  <a:lnTo>
                    <a:pt x="95537" y="43180"/>
                  </a:lnTo>
                  <a:lnTo>
                    <a:pt x="97315" y="36830"/>
                  </a:lnTo>
                  <a:lnTo>
                    <a:pt x="96045" y="29210"/>
                  </a:lnTo>
                  <a:lnTo>
                    <a:pt x="94902" y="20320"/>
                  </a:lnTo>
                  <a:lnTo>
                    <a:pt x="90457" y="13970"/>
                  </a:lnTo>
                  <a:lnTo>
                    <a:pt x="88959" y="12700"/>
                  </a:lnTo>
                  <a:close/>
                </a:path>
                <a:path w="431165" h="375919">
                  <a:moveTo>
                    <a:pt x="67724" y="0"/>
                  </a:moveTo>
                  <a:lnTo>
                    <a:pt x="59977" y="0"/>
                  </a:lnTo>
                  <a:lnTo>
                    <a:pt x="52103" y="1270"/>
                  </a:lnTo>
                  <a:lnTo>
                    <a:pt x="45753" y="5080"/>
                  </a:lnTo>
                  <a:lnTo>
                    <a:pt x="40927" y="11430"/>
                  </a:lnTo>
                  <a:lnTo>
                    <a:pt x="37752" y="15240"/>
                  </a:lnTo>
                  <a:lnTo>
                    <a:pt x="36101" y="20320"/>
                  </a:lnTo>
                  <a:lnTo>
                    <a:pt x="35847" y="24130"/>
                  </a:lnTo>
                  <a:lnTo>
                    <a:pt x="35720" y="29210"/>
                  </a:lnTo>
                  <a:lnTo>
                    <a:pt x="37244" y="34290"/>
                  </a:lnTo>
                  <a:lnTo>
                    <a:pt x="40419" y="39370"/>
                  </a:lnTo>
                  <a:lnTo>
                    <a:pt x="50537" y="39370"/>
                  </a:lnTo>
                  <a:lnTo>
                    <a:pt x="48928" y="36830"/>
                  </a:lnTo>
                  <a:lnTo>
                    <a:pt x="47658" y="27940"/>
                  </a:lnTo>
                  <a:lnTo>
                    <a:pt x="48928" y="22860"/>
                  </a:lnTo>
                  <a:lnTo>
                    <a:pt x="52103" y="19050"/>
                  </a:lnTo>
                  <a:lnTo>
                    <a:pt x="54897" y="15240"/>
                  </a:lnTo>
                  <a:lnTo>
                    <a:pt x="58580" y="13970"/>
                  </a:lnTo>
                  <a:lnTo>
                    <a:pt x="63279" y="12700"/>
                  </a:lnTo>
                  <a:lnTo>
                    <a:pt x="88959" y="12700"/>
                  </a:lnTo>
                  <a:lnTo>
                    <a:pt x="82964" y="7620"/>
                  </a:lnTo>
                  <a:lnTo>
                    <a:pt x="75471" y="2540"/>
                  </a:lnTo>
                  <a:lnTo>
                    <a:pt x="677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97227" y="5029200"/>
            <a:ext cx="328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Innovation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Recommendations</a:t>
            </a:r>
            <a:endParaRPr sz="18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1439" y="1143000"/>
            <a:ext cx="0" cy="4989195"/>
          </a:xfrm>
          <a:custGeom>
            <a:avLst/>
            <a:gdLst/>
            <a:ahLst/>
            <a:cxnLst/>
            <a:rect l="l" t="t" r="r" b="b"/>
            <a:pathLst>
              <a:path h="4989195">
                <a:moveTo>
                  <a:pt x="0" y="0"/>
                </a:moveTo>
                <a:lnTo>
                  <a:pt x="0" y="4989042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21090" y="1360449"/>
            <a:ext cx="316616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 smtClean="0">
                <a:solidFill>
                  <a:srgbClr val="960982"/>
                </a:solidFill>
                <a:latin typeface="Arial"/>
                <a:cs typeface="Arial"/>
              </a:rPr>
              <a:t>MAXIMIZE</a:t>
            </a:r>
            <a:r>
              <a:rPr lang="en-US" sz="2000" b="1" spc="-10" dirty="0" smtClean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spc="-10" dirty="0" smtClean="0">
                <a:solidFill>
                  <a:srgbClr val="960982"/>
                </a:solidFill>
                <a:latin typeface="Arial"/>
                <a:cs typeface="Arial"/>
              </a:rPr>
              <a:t>INVESTMENT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439" y="240538"/>
            <a:ext cx="4668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25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Solve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pain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points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797" y="0"/>
            <a:ext cx="4100203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168" y="0"/>
            <a:ext cx="4157832" cy="69317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191" y="1975413"/>
            <a:ext cx="6873609" cy="3375025"/>
            <a:chOff x="5342890" y="1861962"/>
            <a:chExt cx="5902325" cy="3375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240" y="2072640"/>
              <a:ext cx="5615940" cy="315772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46065" y="2069465"/>
              <a:ext cx="5622290" cy="3164205"/>
            </a:xfrm>
            <a:custGeom>
              <a:avLst/>
              <a:gdLst/>
              <a:ahLst/>
              <a:cxnLst/>
              <a:rect l="l" t="t" r="r" b="b"/>
              <a:pathLst>
                <a:path w="5622290" h="3164204">
                  <a:moveTo>
                    <a:pt x="0" y="3164077"/>
                  </a:moveTo>
                  <a:lnTo>
                    <a:pt x="5622290" y="3164077"/>
                  </a:lnTo>
                  <a:lnTo>
                    <a:pt x="5622290" y="0"/>
                  </a:lnTo>
                  <a:lnTo>
                    <a:pt x="0" y="0"/>
                  </a:lnTo>
                  <a:lnTo>
                    <a:pt x="0" y="3164077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84678" y="1874662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89245" y="0"/>
                  </a:moveTo>
                  <a:lnTo>
                    <a:pt x="151241" y="21828"/>
                  </a:lnTo>
                  <a:lnTo>
                    <a:pt x="11414" y="203311"/>
                  </a:lnTo>
                  <a:lnTo>
                    <a:pt x="0" y="245649"/>
                  </a:lnTo>
                  <a:lnTo>
                    <a:pt x="6931" y="266515"/>
                  </a:lnTo>
                  <a:lnTo>
                    <a:pt x="21828" y="283702"/>
                  </a:lnTo>
                  <a:lnTo>
                    <a:pt x="615807" y="741283"/>
                  </a:lnTo>
                  <a:lnTo>
                    <a:pt x="636188" y="751318"/>
                  </a:lnTo>
                  <a:lnTo>
                    <a:pt x="658082" y="752697"/>
                  </a:lnTo>
                  <a:lnTo>
                    <a:pt x="678904" y="745765"/>
                  </a:lnTo>
                  <a:lnTo>
                    <a:pt x="696071" y="730869"/>
                  </a:lnTo>
                  <a:lnTo>
                    <a:pt x="835898" y="549386"/>
                  </a:lnTo>
                  <a:lnTo>
                    <a:pt x="845950" y="528931"/>
                  </a:lnTo>
                  <a:lnTo>
                    <a:pt x="847359" y="506999"/>
                  </a:lnTo>
                  <a:lnTo>
                    <a:pt x="840434" y="486163"/>
                  </a:lnTo>
                  <a:lnTo>
                    <a:pt x="825484" y="468995"/>
                  </a:lnTo>
                  <a:lnTo>
                    <a:pt x="231632" y="11414"/>
                  </a:lnTo>
                  <a:lnTo>
                    <a:pt x="211177" y="1379"/>
                  </a:lnTo>
                  <a:lnTo>
                    <a:pt x="189245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384678" y="1874662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51241" y="21828"/>
                  </a:moveTo>
                  <a:lnTo>
                    <a:pt x="168409" y="6931"/>
                  </a:lnTo>
                  <a:lnTo>
                    <a:pt x="189245" y="0"/>
                  </a:lnTo>
                  <a:lnTo>
                    <a:pt x="211177" y="1379"/>
                  </a:lnTo>
                  <a:lnTo>
                    <a:pt x="231632" y="11414"/>
                  </a:lnTo>
                  <a:lnTo>
                    <a:pt x="825484" y="468995"/>
                  </a:lnTo>
                  <a:lnTo>
                    <a:pt x="840434" y="486163"/>
                  </a:lnTo>
                  <a:lnTo>
                    <a:pt x="847359" y="506999"/>
                  </a:lnTo>
                  <a:lnTo>
                    <a:pt x="845950" y="528931"/>
                  </a:lnTo>
                  <a:lnTo>
                    <a:pt x="835898" y="549386"/>
                  </a:lnTo>
                  <a:lnTo>
                    <a:pt x="696071" y="730869"/>
                  </a:lnTo>
                  <a:lnTo>
                    <a:pt x="678904" y="745765"/>
                  </a:lnTo>
                  <a:lnTo>
                    <a:pt x="658082" y="752697"/>
                  </a:lnTo>
                  <a:lnTo>
                    <a:pt x="636188" y="751318"/>
                  </a:lnTo>
                  <a:lnTo>
                    <a:pt x="615807" y="741283"/>
                  </a:lnTo>
                  <a:lnTo>
                    <a:pt x="21828" y="283702"/>
                  </a:lnTo>
                  <a:lnTo>
                    <a:pt x="6931" y="266515"/>
                  </a:lnTo>
                  <a:lnTo>
                    <a:pt x="0" y="245649"/>
                  </a:lnTo>
                  <a:lnTo>
                    <a:pt x="1379" y="223712"/>
                  </a:lnTo>
                  <a:lnTo>
                    <a:pt x="11414" y="203311"/>
                  </a:lnTo>
                  <a:lnTo>
                    <a:pt x="151241" y="2182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83384" y="2067052"/>
              <a:ext cx="431165" cy="375920"/>
            </a:xfrm>
            <a:custGeom>
              <a:avLst/>
              <a:gdLst/>
              <a:ahLst/>
              <a:cxnLst/>
              <a:rect l="l" t="t" r="r" b="b"/>
              <a:pathLst>
                <a:path w="431165" h="375919">
                  <a:moveTo>
                    <a:pt x="356014" y="326390"/>
                  </a:moveTo>
                  <a:lnTo>
                    <a:pt x="352077" y="334010"/>
                  </a:lnTo>
                  <a:lnTo>
                    <a:pt x="350934" y="341630"/>
                  </a:lnTo>
                  <a:lnTo>
                    <a:pt x="354236" y="354330"/>
                  </a:lnTo>
                  <a:lnTo>
                    <a:pt x="387637" y="375920"/>
                  </a:lnTo>
                  <a:lnTo>
                    <a:pt x="392463" y="375920"/>
                  </a:lnTo>
                  <a:lnTo>
                    <a:pt x="401353" y="373380"/>
                  </a:lnTo>
                  <a:lnTo>
                    <a:pt x="405036" y="370840"/>
                  </a:lnTo>
                  <a:lnTo>
                    <a:pt x="409587" y="364490"/>
                  </a:lnTo>
                  <a:lnTo>
                    <a:pt x="383192" y="364490"/>
                  </a:lnTo>
                  <a:lnTo>
                    <a:pt x="378747" y="361950"/>
                  </a:lnTo>
                  <a:lnTo>
                    <a:pt x="364269" y="342900"/>
                  </a:lnTo>
                  <a:lnTo>
                    <a:pt x="365031" y="337820"/>
                  </a:lnTo>
                  <a:lnTo>
                    <a:pt x="367698" y="332740"/>
                  </a:lnTo>
                  <a:lnTo>
                    <a:pt x="356014" y="326390"/>
                  </a:lnTo>
                  <a:close/>
                </a:path>
                <a:path w="431165" h="375919">
                  <a:moveTo>
                    <a:pt x="396400" y="292100"/>
                  </a:moveTo>
                  <a:lnTo>
                    <a:pt x="392971" y="292100"/>
                  </a:lnTo>
                  <a:lnTo>
                    <a:pt x="386621" y="294640"/>
                  </a:lnTo>
                  <a:lnTo>
                    <a:pt x="383573" y="295910"/>
                  </a:lnTo>
                  <a:lnTo>
                    <a:pt x="380906" y="298450"/>
                  </a:lnTo>
                  <a:lnTo>
                    <a:pt x="378747" y="300990"/>
                  </a:lnTo>
                  <a:lnTo>
                    <a:pt x="376334" y="303530"/>
                  </a:lnTo>
                  <a:lnTo>
                    <a:pt x="375064" y="307340"/>
                  </a:lnTo>
                  <a:lnTo>
                    <a:pt x="374556" y="311150"/>
                  </a:lnTo>
                  <a:lnTo>
                    <a:pt x="374175" y="314960"/>
                  </a:lnTo>
                  <a:lnTo>
                    <a:pt x="374937" y="318770"/>
                  </a:lnTo>
                  <a:lnTo>
                    <a:pt x="378747" y="326390"/>
                  </a:lnTo>
                  <a:lnTo>
                    <a:pt x="382811" y="331470"/>
                  </a:lnTo>
                  <a:lnTo>
                    <a:pt x="389161" y="340360"/>
                  </a:lnTo>
                  <a:lnTo>
                    <a:pt x="393733" y="345440"/>
                  </a:lnTo>
                  <a:lnTo>
                    <a:pt x="396400" y="349250"/>
                  </a:lnTo>
                  <a:lnTo>
                    <a:pt x="397162" y="351790"/>
                  </a:lnTo>
                  <a:lnTo>
                    <a:pt x="398178" y="354330"/>
                  </a:lnTo>
                  <a:lnTo>
                    <a:pt x="397797" y="356870"/>
                  </a:lnTo>
                  <a:lnTo>
                    <a:pt x="395892" y="359410"/>
                  </a:lnTo>
                  <a:lnTo>
                    <a:pt x="393860" y="361950"/>
                  </a:lnTo>
                  <a:lnTo>
                    <a:pt x="390939" y="364490"/>
                  </a:lnTo>
                  <a:lnTo>
                    <a:pt x="409587" y="364490"/>
                  </a:lnTo>
                  <a:lnTo>
                    <a:pt x="410497" y="363220"/>
                  </a:lnTo>
                  <a:lnTo>
                    <a:pt x="412021" y="359410"/>
                  </a:lnTo>
                  <a:lnTo>
                    <a:pt x="412148" y="355600"/>
                  </a:lnTo>
                  <a:lnTo>
                    <a:pt x="412402" y="351790"/>
                  </a:lnTo>
                  <a:lnTo>
                    <a:pt x="411513" y="349250"/>
                  </a:lnTo>
                  <a:lnTo>
                    <a:pt x="407449" y="341630"/>
                  </a:lnTo>
                  <a:lnTo>
                    <a:pt x="403512" y="336550"/>
                  </a:lnTo>
                  <a:lnTo>
                    <a:pt x="397543" y="327660"/>
                  </a:lnTo>
                  <a:lnTo>
                    <a:pt x="393479" y="322580"/>
                  </a:lnTo>
                  <a:lnTo>
                    <a:pt x="391066" y="320040"/>
                  </a:lnTo>
                  <a:lnTo>
                    <a:pt x="389034" y="316230"/>
                  </a:lnTo>
                  <a:lnTo>
                    <a:pt x="388399" y="313690"/>
                  </a:lnTo>
                  <a:lnTo>
                    <a:pt x="388399" y="311150"/>
                  </a:lnTo>
                  <a:lnTo>
                    <a:pt x="388907" y="308610"/>
                  </a:lnTo>
                  <a:lnTo>
                    <a:pt x="389923" y="307340"/>
                  </a:lnTo>
                  <a:lnTo>
                    <a:pt x="391574" y="304800"/>
                  </a:lnTo>
                  <a:lnTo>
                    <a:pt x="420657" y="304800"/>
                  </a:lnTo>
                  <a:lnTo>
                    <a:pt x="409100" y="295910"/>
                  </a:lnTo>
                  <a:lnTo>
                    <a:pt x="405544" y="294640"/>
                  </a:lnTo>
                  <a:lnTo>
                    <a:pt x="402115" y="293370"/>
                  </a:lnTo>
                  <a:lnTo>
                    <a:pt x="399067" y="293370"/>
                  </a:lnTo>
                  <a:lnTo>
                    <a:pt x="396400" y="292100"/>
                  </a:lnTo>
                  <a:close/>
                </a:path>
                <a:path w="431165" h="375919">
                  <a:moveTo>
                    <a:pt x="322165" y="254000"/>
                  </a:moveTo>
                  <a:lnTo>
                    <a:pt x="301404" y="254000"/>
                  </a:lnTo>
                  <a:lnTo>
                    <a:pt x="314739" y="264160"/>
                  </a:lnTo>
                  <a:lnTo>
                    <a:pt x="317660" y="265430"/>
                  </a:lnTo>
                  <a:lnTo>
                    <a:pt x="320708" y="269240"/>
                  </a:lnTo>
                  <a:lnTo>
                    <a:pt x="322105" y="270510"/>
                  </a:lnTo>
                  <a:lnTo>
                    <a:pt x="323248" y="273050"/>
                  </a:lnTo>
                  <a:lnTo>
                    <a:pt x="325026" y="278130"/>
                  </a:lnTo>
                  <a:lnTo>
                    <a:pt x="325534" y="280670"/>
                  </a:lnTo>
                  <a:lnTo>
                    <a:pt x="325433" y="292100"/>
                  </a:lnTo>
                  <a:lnTo>
                    <a:pt x="325280" y="295910"/>
                  </a:lnTo>
                  <a:lnTo>
                    <a:pt x="322232" y="330200"/>
                  </a:lnTo>
                  <a:lnTo>
                    <a:pt x="336583" y="341630"/>
                  </a:lnTo>
                  <a:lnTo>
                    <a:pt x="339631" y="306070"/>
                  </a:lnTo>
                  <a:lnTo>
                    <a:pt x="340139" y="300990"/>
                  </a:lnTo>
                  <a:lnTo>
                    <a:pt x="340012" y="293370"/>
                  </a:lnTo>
                  <a:lnTo>
                    <a:pt x="338488" y="285750"/>
                  </a:lnTo>
                  <a:lnTo>
                    <a:pt x="337345" y="281940"/>
                  </a:lnTo>
                  <a:lnTo>
                    <a:pt x="335440" y="278130"/>
                  </a:lnTo>
                  <a:lnTo>
                    <a:pt x="374099" y="278130"/>
                  </a:lnTo>
                  <a:lnTo>
                    <a:pt x="377858" y="273050"/>
                  </a:lnTo>
                  <a:lnTo>
                    <a:pt x="379086" y="271780"/>
                  </a:lnTo>
                  <a:lnTo>
                    <a:pt x="350934" y="271780"/>
                  </a:lnTo>
                  <a:lnTo>
                    <a:pt x="343314" y="269240"/>
                  </a:lnTo>
                  <a:lnTo>
                    <a:pt x="338869" y="266700"/>
                  </a:lnTo>
                  <a:lnTo>
                    <a:pt x="333662" y="262890"/>
                  </a:lnTo>
                  <a:lnTo>
                    <a:pt x="322165" y="254000"/>
                  </a:lnTo>
                  <a:close/>
                </a:path>
                <a:path w="431165" h="375919">
                  <a:moveTo>
                    <a:pt x="420657" y="304800"/>
                  </a:moveTo>
                  <a:lnTo>
                    <a:pt x="400718" y="304800"/>
                  </a:lnTo>
                  <a:lnTo>
                    <a:pt x="404909" y="306070"/>
                  </a:lnTo>
                  <a:lnTo>
                    <a:pt x="409735" y="309880"/>
                  </a:lnTo>
                  <a:lnTo>
                    <a:pt x="413926" y="313690"/>
                  </a:lnTo>
                  <a:lnTo>
                    <a:pt x="416339" y="316230"/>
                  </a:lnTo>
                  <a:lnTo>
                    <a:pt x="418117" y="323850"/>
                  </a:lnTo>
                  <a:lnTo>
                    <a:pt x="417482" y="327660"/>
                  </a:lnTo>
                  <a:lnTo>
                    <a:pt x="415577" y="330200"/>
                  </a:lnTo>
                  <a:lnTo>
                    <a:pt x="427007" y="337820"/>
                  </a:lnTo>
                  <a:lnTo>
                    <a:pt x="429420" y="332740"/>
                  </a:lnTo>
                  <a:lnTo>
                    <a:pt x="430690" y="328930"/>
                  </a:lnTo>
                  <a:lnTo>
                    <a:pt x="430944" y="321310"/>
                  </a:lnTo>
                  <a:lnTo>
                    <a:pt x="429674" y="317500"/>
                  </a:lnTo>
                  <a:lnTo>
                    <a:pt x="427007" y="312420"/>
                  </a:lnTo>
                  <a:lnTo>
                    <a:pt x="424340" y="308610"/>
                  </a:lnTo>
                  <a:lnTo>
                    <a:pt x="420657" y="304800"/>
                  </a:lnTo>
                  <a:close/>
                </a:path>
                <a:path w="431165" h="375919">
                  <a:moveTo>
                    <a:pt x="326931" y="196850"/>
                  </a:moveTo>
                  <a:lnTo>
                    <a:pt x="260383" y="283210"/>
                  </a:lnTo>
                  <a:lnTo>
                    <a:pt x="271813" y="292100"/>
                  </a:lnTo>
                  <a:lnTo>
                    <a:pt x="301404" y="254000"/>
                  </a:lnTo>
                  <a:lnTo>
                    <a:pt x="322165" y="254000"/>
                  </a:lnTo>
                  <a:lnTo>
                    <a:pt x="309024" y="243840"/>
                  </a:lnTo>
                  <a:lnTo>
                    <a:pt x="331122" y="214630"/>
                  </a:lnTo>
                  <a:lnTo>
                    <a:pt x="349982" y="214630"/>
                  </a:lnTo>
                  <a:lnTo>
                    <a:pt x="326931" y="196850"/>
                  </a:lnTo>
                  <a:close/>
                </a:path>
                <a:path w="431165" h="375919">
                  <a:moveTo>
                    <a:pt x="374099" y="278130"/>
                  </a:moveTo>
                  <a:lnTo>
                    <a:pt x="335440" y="278130"/>
                  </a:lnTo>
                  <a:lnTo>
                    <a:pt x="342130" y="281940"/>
                  </a:lnTo>
                  <a:lnTo>
                    <a:pt x="348474" y="283210"/>
                  </a:lnTo>
                  <a:lnTo>
                    <a:pt x="354460" y="284480"/>
                  </a:lnTo>
                  <a:lnTo>
                    <a:pt x="360078" y="284480"/>
                  </a:lnTo>
                  <a:lnTo>
                    <a:pt x="367190" y="283210"/>
                  </a:lnTo>
                  <a:lnTo>
                    <a:pt x="373159" y="279400"/>
                  </a:lnTo>
                  <a:lnTo>
                    <a:pt x="374099" y="278130"/>
                  </a:lnTo>
                  <a:close/>
                </a:path>
                <a:path w="431165" h="375919">
                  <a:moveTo>
                    <a:pt x="349982" y="214630"/>
                  </a:moveTo>
                  <a:lnTo>
                    <a:pt x="331122" y="214630"/>
                  </a:lnTo>
                  <a:lnTo>
                    <a:pt x="364777" y="241300"/>
                  </a:lnTo>
                  <a:lnTo>
                    <a:pt x="368460" y="246380"/>
                  </a:lnTo>
                  <a:lnTo>
                    <a:pt x="369476" y="250190"/>
                  </a:lnTo>
                  <a:lnTo>
                    <a:pt x="370365" y="255270"/>
                  </a:lnTo>
                  <a:lnTo>
                    <a:pt x="369222" y="260350"/>
                  </a:lnTo>
                  <a:lnTo>
                    <a:pt x="366174" y="264160"/>
                  </a:lnTo>
                  <a:lnTo>
                    <a:pt x="364015" y="266700"/>
                  </a:lnTo>
                  <a:lnTo>
                    <a:pt x="361221" y="269240"/>
                  </a:lnTo>
                  <a:lnTo>
                    <a:pt x="357792" y="270510"/>
                  </a:lnTo>
                  <a:lnTo>
                    <a:pt x="354490" y="271780"/>
                  </a:lnTo>
                  <a:lnTo>
                    <a:pt x="379086" y="271780"/>
                  </a:lnTo>
                  <a:lnTo>
                    <a:pt x="381541" y="269240"/>
                  </a:lnTo>
                  <a:lnTo>
                    <a:pt x="383700" y="262890"/>
                  </a:lnTo>
                  <a:lnTo>
                    <a:pt x="384970" y="251460"/>
                  </a:lnTo>
                  <a:lnTo>
                    <a:pt x="383954" y="246380"/>
                  </a:lnTo>
                  <a:lnTo>
                    <a:pt x="381033" y="242570"/>
                  </a:lnTo>
                  <a:lnTo>
                    <a:pt x="378239" y="237490"/>
                  </a:lnTo>
                  <a:lnTo>
                    <a:pt x="373032" y="232410"/>
                  </a:lnTo>
                  <a:lnTo>
                    <a:pt x="349982" y="214630"/>
                  </a:lnTo>
                  <a:close/>
                </a:path>
                <a:path w="431165" h="375919">
                  <a:moveTo>
                    <a:pt x="294927" y="171450"/>
                  </a:moveTo>
                  <a:lnTo>
                    <a:pt x="228379" y="257810"/>
                  </a:lnTo>
                  <a:lnTo>
                    <a:pt x="239809" y="266700"/>
                  </a:lnTo>
                  <a:lnTo>
                    <a:pt x="306357" y="180340"/>
                  </a:lnTo>
                  <a:lnTo>
                    <a:pt x="294927" y="171450"/>
                  </a:lnTo>
                  <a:close/>
                </a:path>
                <a:path w="431165" h="375919">
                  <a:moveTo>
                    <a:pt x="205392" y="105410"/>
                  </a:moveTo>
                  <a:lnTo>
                    <a:pt x="191803" y="105410"/>
                  </a:lnTo>
                  <a:lnTo>
                    <a:pt x="185072" y="107950"/>
                  </a:lnTo>
                  <a:lnTo>
                    <a:pt x="178087" y="111760"/>
                  </a:lnTo>
                  <a:lnTo>
                    <a:pt x="172848" y="116840"/>
                  </a:lnTo>
                  <a:lnTo>
                    <a:pt x="167419" y="121920"/>
                  </a:lnTo>
                  <a:lnTo>
                    <a:pt x="141956" y="157480"/>
                  </a:lnTo>
                  <a:lnTo>
                    <a:pt x="137447" y="176530"/>
                  </a:lnTo>
                  <a:lnTo>
                    <a:pt x="138324" y="182880"/>
                  </a:lnTo>
                  <a:lnTo>
                    <a:pt x="163101" y="207010"/>
                  </a:lnTo>
                  <a:lnTo>
                    <a:pt x="176563" y="207010"/>
                  </a:lnTo>
                  <a:lnTo>
                    <a:pt x="183421" y="204470"/>
                  </a:lnTo>
                  <a:lnTo>
                    <a:pt x="190279" y="200660"/>
                  </a:lnTo>
                  <a:lnTo>
                    <a:pt x="195518" y="196850"/>
                  </a:lnTo>
                  <a:lnTo>
                    <a:pt x="167673" y="196850"/>
                  </a:lnTo>
                  <a:lnTo>
                    <a:pt x="161831" y="195580"/>
                  </a:lnTo>
                  <a:lnTo>
                    <a:pt x="156878" y="191770"/>
                  </a:lnTo>
                  <a:lnTo>
                    <a:pt x="152052" y="187960"/>
                  </a:lnTo>
                  <a:lnTo>
                    <a:pt x="149766" y="182880"/>
                  </a:lnTo>
                  <a:lnTo>
                    <a:pt x="150020" y="175260"/>
                  </a:lnTo>
                  <a:lnTo>
                    <a:pt x="174795" y="133350"/>
                  </a:lnTo>
                  <a:lnTo>
                    <a:pt x="200947" y="115570"/>
                  </a:lnTo>
                  <a:lnTo>
                    <a:pt x="222791" y="115570"/>
                  </a:lnTo>
                  <a:lnTo>
                    <a:pt x="218219" y="111760"/>
                  </a:lnTo>
                  <a:lnTo>
                    <a:pt x="211869" y="107950"/>
                  </a:lnTo>
                  <a:lnTo>
                    <a:pt x="205392" y="105410"/>
                  </a:lnTo>
                  <a:close/>
                </a:path>
                <a:path w="431165" h="375919">
                  <a:moveTo>
                    <a:pt x="222791" y="115570"/>
                  </a:moveTo>
                  <a:lnTo>
                    <a:pt x="200947" y="115570"/>
                  </a:lnTo>
                  <a:lnTo>
                    <a:pt x="206408" y="116840"/>
                  </a:lnTo>
                  <a:lnTo>
                    <a:pt x="216187" y="124460"/>
                  </a:lnTo>
                  <a:lnTo>
                    <a:pt x="218600" y="130810"/>
                  </a:lnTo>
                  <a:lnTo>
                    <a:pt x="218346" y="137160"/>
                  </a:lnTo>
                  <a:lnTo>
                    <a:pt x="217082" y="143510"/>
                  </a:lnTo>
                  <a:lnTo>
                    <a:pt x="193643" y="179070"/>
                  </a:lnTo>
                  <a:lnTo>
                    <a:pt x="167673" y="196850"/>
                  </a:lnTo>
                  <a:lnTo>
                    <a:pt x="195518" y="196850"/>
                  </a:lnTo>
                  <a:lnTo>
                    <a:pt x="200947" y="191770"/>
                  </a:lnTo>
                  <a:lnTo>
                    <a:pt x="206567" y="185420"/>
                  </a:lnTo>
                  <a:lnTo>
                    <a:pt x="212377" y="177800"/>
                  </a:lnTo>
                  <a:lnTo>
                    <a:pt x="216949" y="171450"/>
                  </a:lnTo>
                  <a:lnTo>
                    <a:pt x="220759" y="166370"/>
                  </a:lnTo>
                  <a:lnTo>
                    <a:pt x="231046" y="133350"/>
                  </a:lnTo>
                  <a:lnTo>
                    <a:pt x="230284" y="129540"/>
                  </a:lnTo>
                  <a:lnTo>
                    <a:pt x="228252" y="124460"/>
                  </a:lnTo>
                  <a:lnTo>
                    <a:pt x="226093" y="119380"/>
                  </a:lnTo>
                  <a:lnTo>
                    <a:pt x="222791" y="115570"/>
                  </a:lnTo>
                  <a:close/>
                </a:path>
                <a:path w="431165" h="375919">
                  <a:moveTo>
                    <a:pt x="137701" y="53340"/>
                  </a:moveTo>
                  <a:lnTo>
                    <a:pt x="124239" y="53340"/>
                  </a:lnTo>
                  <a:lnTo>
                    <a:pt x="117381" y="55880"/>
                  </a:lnTo>
                  <a:lnTo>
                    <a:pt x="110523" y="59690"/>
                  </a:lnTo>
                  <a:lnTo>
                    <a:pt x="105267" y="64770"/>
                  </a:lnTo>
                  <a:lnTo>
                    <a:pt x="99808" y="69850"/>
                  </a:lnTo>
                  <a:lnTo>
                    <a:pt x="74344" y="105410"/>
                  </a:lnTo>
                  <a:lnTo>
                    <a:pt x="69883" y="124460"/>
                  </a:lnTo>
                  <a:lnTo>
                    <a:pt x="70742" y="130810"/>
                  </a:lnTo>
                  <a:lnTo>
                    <a:pt x="95410" y="154940"/>
                  </a:lnTo>
                  <a:lnTo>
                    <a:pt x="108999" y="154940"/>
                  </a:lnTo>
                  <a:lnTo>
                    <a:pt x="115857" y="152400"/>
                  </a:lnTo>
                  <a:lnTo>
                    <a:pt x="122715" y="148590"/>
                  </a:lnTo>
                  <a:lnTo>
                    <a:pt x="127952" y="144780"/>
                  </a:lnTo>
                  <a:lnTo>
                    <a:pt x="100109" y="144780"/>
                  </a:lnTo>
                  <a:lnTo>
                    <a:pt x="94140" y="143510"/>
                  </a:lnTo>
                  <a:lnTo>
                    <a:pt x="84361" y="135890"/>
                  </a:lnTo>
                  <a:lnTo>
                    <a:pt x="82075" y="130810"/>
                  </a:lnTo>
                  <a:lnTo>
                    <a:pt x="82456" y="123190"/>
                  </a:lnTo>
                  <a:lnTo>
                    <a:pt x="83647" y="116840"/>
                  </a:lnTo>
                  <a:lnTo>
                    <a:pt x="86838" y="109220"/>
                  </a:lnTo>
                  <a:lnTo>
                    <a:pt x="92029" y="100330"/>
                  </a:lnTo>
                  <a:lnTo>
                    <a:pt x="99220" y="91440"/>
                  </a:lnTo>
                  <a:lnTo>
                    <a:pt x="107124" y="81280"/>
                  </a:lnTo>
                  <a:lnTo>
                    <a:pt x="114444" y="73660"/>
                  </a:lnTo>
                  <a:lnTo>
                    <a:pt x="121169" y="68580"/>
                  </a:lnTo>
                  <a:lnTo>
                    <a:pt x="127287" y="66040"/>
                  </a:lnTo>
                  <a:lnTo>
                    <a:pt x="133256" y="63500"/>
                  </a:lnTo>
                  <a:lnTo>
                    <a:pt x="155227" y="63500"/>
                  </a:lnTo>
                  <a:lnTo>
                    <a:pt x="144305" y="54610"/>
                  </a:lnTo>
                  <a:lnTo>
                    <a:pt x="137701" y="53340"/>
                  </a:lnTo>
                  <a:close/>
                </a:path>
                <a:path w="431165" h="375919">
                  <a:moveTo>
                    <a:pt x="155227" y="63500"/>
                  </a:moveTo>
                  <a:lnTo>
                    <a:pt x="133256" y="63500"/>
                  </a:lnTo>
                  <a:lnTo>
                    <a:pt x="138844" y="64770"/>
                  </a:lnTo>
                  <a:lnTo>
                    <a:pt x="148623" y="72390"/>
                  </a:lnTo>
                  <a:lnTo>
                    <a:pt x="150909" y="78740"/>
                  </a:lnTo>
                  <a:lnTo>
                    <a:pt x="150655" y="85090"/>
                  </a:lnTo>
                  <a:lnTo>
                    <a:pt x="149463" y="91440"/>
                  </a:lnTo>
                  <a:lnTo>
                    <a:pt x="126007" y="127000"/>
                  </a:lnTo>
                  <a:lnTo>
                    <a:pt x="100109" y="144780"/>
                  </a:lnTo>
                  <a:lnTo>
                    <a:pt x="127952" y="144780"/>
                  </a:lnTo>
                  <a:lnTo>
                    <a:pt x="133367" y="139700"/>
                  </a:lnTo>
                  <a:lnTo>
                    <a:pt x="138949" y="133350"/>
                  </a:lnTo>
                  <a:lnTo>
                    <a:pt x="144686" y="125730"/>
                  </a:lnTo>
                  <a:lnTo>
                    <a:pt x="149260" y="119380"/>
                  </a:lnTo>
                  <a:lnTo>
                    <a:pt x="153084" y="114300"/>
                  </a:lnTo>
                  <a:lnTo>
                    <a:pt x="163482" y="81280"/>
                  </a:lnTo>
                  <a:lnTo>
                    <a:pt x="162720" y="77470"/>
                  </a:lnTo>
                  <a:lnTo>
                    <a:pt x="160561" y="72390"/>
                  </a:lnTo>
                  <a:lnTo>
                    <a:pt x="158529" y="67310"/>
                  </a:lnTo>
                  <a:lnTo>
                    <a:pt x="155227" y="63500"/>
                  </a:lnTo>
                  <a:close/>
                </a:path>
                <a:path w="431165" h="375919">
                  <a:moveTo>
                    <a:pt x="34069" y="35560"/>
                  </a:moveTo>
                  <a:lnTo>
                    <a:pt x="27973" y="35560"/>
                  </a:lnTo>
                  <a:lnTo>
                    <a:pt x="22258" y="36830"/>
                  </a:lnTo>
                  <a:lnTo>
                    <a:pt x="16416" y="39370"/>
                  </a:lnTo>
                  <a:lnTo>
                    <a:pt x="11336" y="41910"/>
                  </a:lnTo>
                  <a:lnTo>
                    <a:pt x="7018" y="48260"/>
                  </a:lnTo>
                  <a:lnTo>
                    <a:pt x="3377" y="53340"/>
                  </a:lnTo>
                  <a:lnTo>
                    <a:pt x="1033" y="59690"/>
                  </a:lnTo>
                  <a:lnTo>
                    <a:pt x="0" y="66040"/>
                  </a:lnTo>
                  <a:lnTo>
                    <a:pt x="287" y="72390"/>
                  </a:lnTo>
                  <a:lnTo>
                    <a:pt x="34827" y="105410"/>
                  </a:lnTo>
                  <a:lnTo>
                    <a:pt x="48089" y="102870"/>
                  </a:lnTo>
                  <a:lnTo>
                    <a:pt x="53961" y="100330"/>
                  </a:lnTo>
                  <a:lnTo>
                    <a:pt x="59189" y="96520"/>
                  </a:lnTo>
                  <a:lnTo>
                    <a:pt x="63787" y="92710"/>
                  </a:lnTo>
                  <a:lnTo>
                    <a:pt x="32545" y="92710"/>
                  </a:lnTo>
                  <a:lnTo>
                    <a:pt x="27084" y="91440"/>
                  </a:lnTo>
                  <a:lnTo>
                    <a:pt x="12606" y="71120"/>
                  </a:lnTo>
                  <a:lnTo>
                    <a:pt x="13368" y="67310"/>
                  </a:lnTo>
                  <a:lnTo>
                    <a:pt x="14003" y="63500"/>
                  </a:lnTo>
                  <a:lnTo>
                    <a:pt x="15527" y="59690"/>
                  </a:lnTo>
                  <a:lnTo>
                    <a:pt x="17940" y="57150"/>
                  </a:lnTo>
                  <a:lnTo>
                    <a:pt x="21750" y="52070"/>
                  </a:lnTo>
                  <a:lnTo>
                    <a:pt x="26576" y="48260"/>
                  </a:lnTo>
                  <a:lnTo>
                    <a:pt x="38260" y="46990"/>
                  </a:lnTo>
                  <a:lnTo>
                    <a:pt x="59723" y="46990"/>
                  </a:lnTo>
                  <a:lnTo>
                    <a:pt x="51341" y="40640"/>
                  </a:lnTo>
                  <a:lnTo>
                    <a:pt x="50537" y="39370"/>
                  </a:lnTo>
                  <a:lnTo>
                    <a:pt x="40419" y="39370"/>
                  </a:lnTo>
                  <a:lnTo>
                    <a:pt x="34069" y="35560"/>
                  </a:lnTo>
                  <a:close/>
                </a:path>
                <a:path w="431165" h="375919">
                  <a:moveTo>
                    <a:pt x="59723" y="46990"/>
                  </a:moveTo>
                  <a:lnTo>
                    <a:pt x="38260" y="46990"/>
                  </a:lnTo>
                  <a:lnTo>
                    <a:pt x="43594" y="48260"/>
                  </a:lnTo>
                  <a:lnTo>
                    <a:pt x="48547" y="52070"/>
                  </a:lnTo>
                  <a:lnTo>
                    <a:pt x="53754" y="57150"/>
                  </a:lnTo>
                  <a:lnTo>
                    <a:pt x="56675" y="60960"/>
                  </a:lnTo>
                  <a:lnTo>
                    <a:pt x="57564" y="67310"/>
                  </a:lnTo>
                  <a:lnTo>
                    <a:pt x="58326" y="73660"/>
                  </a:lnTo>
                  <a:lnTo>
                    <a:pt x="56802" y="78740"/>
                  </a:lnTo>
                  <a:lnTo>
                    <a:pt x="48928" y="88900"/>
                  </a:lnTo>
                  <a:lnTo>
                    <a:pt x="44102" y="91440"/>
                  </a:lnTo>
                  <a:lnTo>
                    <a:pt x="32545" y="92710"/>
                  </a:lnTo>
                  <a:lnTo>
                    <a:pt x="63787" y="92710"/>
                  </a:lnTo>
                  <a:lnTo>
                    <a:pt x="67851" y="86360"/>
                  </a:lnTo>
                  <a:lnTo>
                    <a:pt x="70010" y="81280"/>
                  </a:lnTo>
                  <a:lnTo>
                    <a:pt x="70264" y="74930"/>
                  </a:lnTo>
                  <a:lnTo>
                    <a:pt x="70391" y="69850"/>
                  </a:lnTo>
                  <a:lnTo>
                    <a:pt x="68613" y="63500"/>
                  </a:lnTo>
                  <a:lnTo>
                    <a:pt x="64549" y="57150"/>
                  </a:lnTo>
                  <a:lnTo>
                    <a:pt x="83853" y="57150"/>
                  </a:lnTo>
                  <a:lnTo>
                    <a:pt x="87536" y="53340"/>
                  </a:lnTo>
                  <a:lnTo>
                    <a:pt x="90711" y="49530"/>
                  </a:lnTo>
                  <a:lnTo>
                    <a:pt x="91676" y="48260"/>
                  </a:lnTo>
                  <a:lnTo>
                    <a:pt x="64041" y="48260"/>
                  </a:lnTo>
                  <a:lnTo>
                    <a:pt x="59723" y="46990"/>
                  </a:lnTo>
                  <a:close/>
                </a:path>
                <a:path w="431165" h="375919">
                  <a:moveTo>
                    <a:pt x="83853" y="57150"/>
                  </a:moveTo>
                  <a:lnTo>
                    <a:pt x="64549" y="57150"/>
                  </a:lnTo>
                  <a:lnTo>
                    <a:pt x="70137" y="59690"/>
                  </a:lnTo>
                  <a:lnTo>
                    <a:pt x="75090" y="59690"/>
                  </a:lnTo>
                  <a:lnTo>
                    <a:pt x="83853" y="57150"/>
                  </a:lnTo>
                  <a:close/>
                </a:path>
                <a:path w="431165" h="375919">
                  <a:moveTo>
                    <a:pt x="88959" y="12700"/>
                  </a:moveTo>
                  <a:lnTo>
                    <a:pt x="67978" y="12700"/>
                  </a:lnTo>
                  <a:lnTo>
                    <a:pt x="72296" y="13970"/>
                  </a:lnTo>
                  <a:lnTo>
                    <a:pt x="80297" y="20320"/>
                  </a:lnTo>
                  <a:lnTo>
                    <a:pt x="82710" y="24130"/>
                  </a:lnTo>
                  <a:lnTo>
                    <a:pt x="83980" y="33020"/>
                  </a:lnTo>
                  <a:lnTo>
                    <a:pt x="82837" y="38100"/>
                  </a:lnTo>
                  <a:lnTo>
                    <a:pt x="79789" y="41910"/>
                  </a:lnTo>
                  <a:lnTo>
                    <a:pt x="76995" y="45720"/>
                  </a:lnTo>
                  <a:lnTo>
                    <a:pt x="73185" y="46990"/>
                  </a:lnTo>
                  <a:lnTo>
                    <a:pt x="68613" y="48260"/>
                  </a:lnTo>
                  <a:lnTo>
                    <a:pt x="91676" y="48260"/>
                  </a:lnTo>
                  <a:lnTo>
                    <a:pt x="95537" y="43180"/>
                  </a:lnTo>
                  <a:lnTo>
                    <a:pt x="97315" y="36830"/>
                  </a:lnTo>
                  <a:lnTo>
                    <a:pt x="96045" y="29210"/>
                  </a:lnTo>
                  <a:lnTo>
                    <a:pt x="94902" y="20320"/>
                  </a:lnTo>
                  <a:lnTo>
                    <a:pt x="90457" y="13970"/>
                  </a:lnTo>
                  <a:lnTo>
                    <a:pt x="88959" y="12700"/>
                  </a:lnTo>
                  <a:close/>
                </a:path>
                <a:path w="431165" h="375919">
                  <a:moveTo>
                    <a:pt x="67724" y="0"/>
                  </a:moveTo>
                  <a:lnTo>
                    <a:pt x="59977" y="0"/>
                  </a:lnTo>
                  <a:lnTo>
                    <a:pt x="52103" y="1270"/>
                  </a:lnTo>
                  <a:lnTo>
                    <a:pt x="45753" y="5080"/>
                  </a:lnTo>
                  <a:lnTo>
                    <a:pt x="40927" y="11430"/>
                  </a:lnTo>
                  <a:lnTo>
                    <a:pt x="37752" y="15240"/>
                  </a:lnTo>
                  <a:lnTo>
                    <a:pt x="36101" y="20320"/>
                  </a:lnTo>
                  <a:lnTo>
                    <a:pt x="35847" y="24130"/>
                  </a:lnTo>
                  <a:lnTo>
                    <a:pt x="35720" y="29210"/>
                  </a:lnTo>
                  <a:lnTo>
                    <a:pt x="37244" y="34290"/>
                  </a:lnTo>
                  <a:lnTo>
                    <a:pt x="40419" y="39370"/>
                  </a:lnTo>
                  <a:lnTo>
                    <a:pt x="50537" y="39370"/>
                  </a:lnTo>
                  <a:lnTo>
                    <a:pt x="48928" y="36830"/>
                  </a:lnTo>
                  <a:lnTo>
                    <a:pt x="47658" y="27940"/>
                  </a:lnTo>
                  <a:lnTo>
                    <a:pt x="48928" y="22860"/>
                  </a:lnTo>
                  <a:lnTo>
                    <a:pt x="52103" y="19050"/>
                  </a:lnTo>
                  <a:lnTo>
                    <a:pt x="54897" y="15240"/>
                  </a:lnTo>
                  <a:lnTo>
                    <a:pt x="58580" y="13970"/>
                  </a:lnTo>
                  <a:lnTo>
                    <a:pt x="63279" y="12700"/>
                  </a:lnTo>
                  <a:lnTo>
                    <a:pt x="88959" y="12700"/>
                  </a:lnTo>
                  <a:lnTo>
                    <a:pt x="82964" y="7620"/>
                  </a:lnTo>
                  <a:lnTo>
                    <a:pt x="75471" y="2540"/>
                  </a:lnTo>
                  <a:lnTo>
                    <a:pt x="677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72532" y="5671778"/>
            <a:ext cx="32880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Correction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Recommendations</a:t>
            </a:r>
            <a:endParaRPr sz="18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1439" y="1405411"/>
            <a:ext cx="0" cy="4989195"/>
          </a:xfrm>
          <a:custGeom>
            <a:avLst/>
            <a:gdLst/>
            <a:ahLst/>
            <a:cxnLst/>
            <a:rect l="l" t="t" r="r" b="b"/>
            <a:pathLst>
              <a:path h="4989195">
                <a:moveTo>
                  <a:pt x="0" y="0"/>
                </a:moveTo>
                <a:lnTo>
                  <a:pt x="0" y="4989042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28800" y="1537017"/>
            <a:ext cx="354351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 smtClean="0">
                <a:solidFill>
                  <a:srgbClr val="960982"/>
                </a:solidFill>
                <a:latin typeface="Arial"/>
                <a:cs typeface="Arial"/>
              </a:rPr>
              <a:t>FIX</a:t>
            </a:r>
            <a:r>
              <a:rPr lang="en-US" sz="2000" b="1" spc="-25" dirty="0" smtClean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dirty="0" smtClean="0">
                <a:solidFill>
                  <a:srgbClr val="960982"/>
                </a:solidFill>
                <a:latin typeface="Arial"/>
                <a:cs typeface="Arial"/>
              </a:rPr>
              <a:t>PAIN </a:t>
            </a: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POINTS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439" y="240538"/>
            <a:ext cx="4668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25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Solve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pain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points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131" y="-57592"/>
            <a:ext cx="4104076" cy="69155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207" y="-57592"/>
            <a:ext cx="4098000" cy="69124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3844" y="5642465"/>
            <a:ext cx="5433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Performance</a:t>
            </a:r>
            <a:r>
              <a:rPr sz="18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Indicators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Benchmarks</a:t>
            </a:r>
            <a:endParaRPr sz="18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6927" y="2179683"/>
            <a:ext cx="6804473" cy="3036570"/>
            <a:chOff x="5227065" y="2067814"/>
            <a:chExt cx="6231255" cy="3036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3415" y="2074164"/>
              <a:ext cx="5141976" cy="279501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30240" y="2070989"/>
              <a:ext cx="5148580" cy="2801620"/>
            </a:xfrm>
            <a:custGeom>
              <a:avLst/>
              <a:gdLst/>
              <a:ahLst/>
              <a:cxnLst/>
              <a:rect l="l" t="t" r="r" b="b"/>
              <a:pathLst>
                <a:path w="5148580" h="2801620">
                  <a:moveTo>
                    <a:pt x="0" y="2801366"/>
                  </a:moveTo>
                  <a:lnTo>
                    <a:pt x="5148326" y="2801366"/>
                  </a:lnTo>
                  <a:lnTo>
                    <a:pt x="5148326" y="0"/>
                  </a:lnTo>
                  <a:lnTo>
                    <a:pt x="0" y="0"/>
                  </a:lnTo>
                  <a:lnTo>
                    <a:pt x="0" y="280136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8211" y="2415540"/>
              <a:ext cx="4991099" cy="26822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65036" y="2412365"/>
              <a:ext cx="4997450" cy="2688590"/>
            </a:xfrm>
            <a:custGeom>
              <a:avLst/>
              <a:gdLst/>
              <a:ahLst/>
              <a:cxnLst/>
              <a:rect l="l" t="t" r="r" b="b"/>
              <a:pathLst>
                <a:path w="4997450" h="2688590">
                  <a:moveTo>
                    <a:pt x="0" y="2688589"/>
                  </a:moveTo>
                  <a:lnTo>
                    <a:pt x="4997449" y="2688589"/>
                  </a:lnTo>
                  <a:lnTo>
                    <a:pt x="4997449" y="0"/>
                  </a:lnTo>
                  <a:lnTo>
                    <a:pt x="0" y="0"/>
                  </a:lnTo>
                  <a:lnTo>
                    <a:pt x="0" y="2688589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8211" y="2415540"/>
              <a:ext cx="1114043" cy="2316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253043" y="2143791"/>
              <a:ext cx="1192530" cy="1007744"/>
            </a:xfrm>
            <a:custGeom>
              <a:avLst/>
              <a:gdLst/>
              <a:ahLst/>
              <a:cxnLst/>
              <a:rect l="l" t="t" r="r" b="b"/>
              <a:pathLst>
                <a:path w="1192529" h="1007744">
                  <a:moveTo>
                    <a:pt x="167751" y="0"/>
                  </a:moveTo>
                  <a:lnTo>
                    <a:pt x="134032" y="19399"/>
                  </a:lnTo>
                  <a:lnTo>
                    <a:pt x="10080" y="180181"/>
                  </a:lnTo>
                  <a:lnTo>
                    <a:pt x="0" y="217709"/>
                  </a:lnTo>
                  <a:lnTo>
                    <a:pt x="6133" y="236188"/>
                  </a:lnTo>
                  <a:lnTo>
                    <a:pt x="19351" y="251428"/>
                  </a:lnTo>
                  <a:lnTo>
                    <a:pt x="987218" y="997045"/>
                  </a:lnTo>
                  <a:lnTo>
                    <a:pt x="1005316" y="1005957"/>
                  </a:lnTo>
                  <a:lnTo>
                    <a:pt x="1024747" y="1007189"/>
                  </a:lnTo>
                  <a:lnTo>
                    <a:pt x="1043225" y="1001063"/>
                  </a:lnTo>
                  <a:lnTo>
                    <a:pt x="1058465" y="987901"/>
                  </a:lnTo>
                  <a:lnTo>
                    <a:pt x="1182290" y="826992"/>
                  </a:lnTo>
                  <a:lnTo>
                    <a:pt x="1191202" y="808896"/>
                  </a:lnTo>
                  <a:lnTo>
                    <a:pt x="1192434" y="789479"/>
                  </a:lnTo>
                  <a:lnTo>
                    <a:pt x="1186308" y="771038"/>
                  </a:lnTo>
                  <a:lnTo>
                    <a:pt x="1173146" y="755872"/>
                  </a:lnTo>
                  <a:lnTo>
                    <a:pt x="205279" y="10128"/>
                  </a:lnTo>
                  <a:lnTo>
                    <a:pt x="187182" y="1218"/>
                  </a:lnTo>
                  <a:lnTo>
                    <a:pt x="167751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53043" y="2143791"/>
              <a:ext cx="1192530" cy="1007744"/>
            </a:xfrm>
            <a:custGeom>
              <a:avLst/>
              <a:gdLst/>
              <a:ahLst/>
              <a:cxnLst/>
              <a:rect l="l" t="t" r="r" b="b"/>
              <a:pathLst>
                <a:path w="1192529" h="1007744">
                  <a:moveTo>
                    <a:pt x="134032" y="19399"/>
                  </a:moveTo>
                  <a:lnTo>
                    <a:pt x="149272" y="6163"/>
                  </a:lnTo>
                  <a:lnTo>
                    <a:pt x="167751" y="0"/>
                  </a:lnTo>
                  <a:lnTo>
                    <a:pt x="187182" y="1218"/>
                  </a:lnTo>
                  <a:lnTo>
                    <a:pt x="205279" y="10128"/>
                  </a:lnTo>
                  <a:lnTo>
                    <a:pt x="1173146" y="755872"/>
                  </a:lnTo>
                  <a:lnTo>
                    <a:pt x="1186308" y="771038"/>
                  </a:lnTo>
                  <a:lnTo>
                    <a:pt x="1192434" y="789479"/>
                  </a:lnTo>
                  <a:lnTo>
                    <a:pt x="1191202" y="808896"/>
                  </a:lnTo>
                  <a:lnTo>
                    <a:pt x="1182290" y="826992"/>
                  </a:lnTo>
                  <a:lnTo>
                    <a:pt x="1058465" y="987901"/>
                  </a:lnTo>
                  <a:lnTo>
                    <a:pt x="1043225" y="1001063"/>
                  </a:lnTo>
                  <a:lnTo>
                    <a:pt x="1024747" y="1007189"/>
                  </a:lnTo>
                  <a:lnTo>
                    <a:pt x="1005316" y="1005957"/>
                  </a:lnTo>
                  <a:lnTo>
                    <a:pt x="987218" y="997045"/>
                  </a:lnTo>
                  <a:lnTo>
                    <a:pt x="19351" y="251428"/>
                  </a:lnTo>
                  <a:lnTo>
                    <a:pt x="6133" y="236188"/>
                  </a:lnTo>
                  <a:lnTo>
                    <a:pt x="0" y="217709"/>
                  </a:lnTo>
                  <a:lnTo>
                    <a:pt x="1224" y="198278"/>
                  </a:lnTo>
                  <a:lnTo>
                    <a:pt x="10080" y="180181"/>
                  </a:lnTo>
                  <a:lnTo>
                    <a:pt x="134032" y="1939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603991" y="2446401"/>
              <a:ext cx="488950" cy="421640"/>
            </a:xfrm>
            <a:custGeom>
              <a:avLst/>
              <a:gdLst/>
              <a:ahLst/>
              <a:cxnLst/>
              <a:rect l="l" t="t" r="r" b="b"/>
              <a:pathLst>
                <a:path w="488950" h="421639">
                  <a:moveTo>
                    <a:pt x="413511" y="373379"/>
                  </a:moveTo>
                  <a:lnTo>
                    <a:pt x="409575" y="379729"/>
                  </a:lnTo>
                  <a:lnTo>
                    <a:pt x="408431" y="387350"/>
                  </a:lnTo>
                  <a:lnTo>
                    <a:pt x="410082" y="393700"/>
                  </a:lnTo>
                  <a:lnTo>
                    <a:pt x="411733" y="401319"/>
                  </a:lnTo>
                  <a:lnTo>
                    <a:pt x="416686" y="407669"/>
                  </a:lnTo>
                  <a:lnTo>
                    <a:pt x="429767" y="417829"/>
                  </a:lnTo>
                  <a:lnTo>
                    <a:pt x="434848" y="420369"/>
                  </a:lnTo>
                  <a:lnTo>
                    <a:pt x="445261" y="421639"/>
                  </a:lnTo>
                  <a:lnTo>
                    <a:pt x="450087" y="421639"/>
                  </a:lnTo>
                  <a:lnTo>
                    <a:pt x="458977" y="419100"/>
                  </a:lnTo>
                  <a:lnTo>
                    <a:pt x="462533" y="416560"/>
                  </a:lnTo>
                  <a:lnTo>
                    <a:pt x="467190" y="410210"/>
                  </a:lnTo>
                  <a:lnTo>
                    <a:pt x="440689" y="410210"/>
                  </a:lnTo>
                  <a:lnTo>
                    <a:pt x="436372" y="408939"/>
                  </a:lnTo>
                  <a:lnTo>
                    <a:pt x="426719" y="401319"/>
                  </a:lnTo>
                  <a:lnTo>
                    <a:pt x="423799" y="396239"/>
                  </a:lnTo>
                  <a:lnTo>
                    <a:pt x="421766" y="388619"/>
                  </a:lnTo>
                  <a:lnTo>
                    <a:pt x="422655" y="383539"/>
                  </a:lnTo>
                  <a:lnTo>
                    <a:pt x="425323" y="379729"/>
                  </a:lnTo>
                  <a:lnTo>
                    <a:pt x="413511" y="373379"/>
                  </a:lnTo>
                  <a:close/>
                </a:path>
                <a:path w="488950" h="421639">
                  <a:moveTo>
                    <a:pt x="459612" y="339089"/>
                  </a:moveTo>
                  <a:lnTo>
                    <a:pt x="447293" y="339089"/>
                  </a:lnTo>
                  <a:lnTo>
                    <a:pt x="444246" y="340360"/>
                  </a:lnTo>
                  <a:lnTo>
                    <a:pt x="441071" y="341629"/>
                  </a:lnTo>
                  <a:lnTo>
                    <a:pt x="431800" y="360679"/>
                  </a:lnTo>
                  <a:lnTo>
                    <a:pt x="432561" y="364489"/>
                  </a:lnTo>
                  <a:lnTo>
                    <a:pt x="436372" y="372110"/>
                  </a:lnTo>
                  <a:lnTo>
                    <a:pt x="440435" y="377189"/>
                  </a:lnTo>
                  <a:lnTo>
                    <a:pt x="451357" y="391160"/>
                  </a:lnTo>
                  <a:lnTo>
                    <a:pt x="454025" y="396239"/>
                  </a:lnTo>
                  <a:lnTo>
                    <a:pt x="454786" y="397510"/>
                  </a:lnTo>
                  <a:lnTo>
                    <a:pt x="455802" y="401319"/>
                  </a:lnTo>
                  <a:lnTo>
                    <a:pt x="455422" y="403860"/>
                  </a:lnTo>
                  <a:lnTo>
                    <a:pt x="453516" y="405129"/>
                  </a:lnTo>
                  <a:lnTo>
                    <a:pt x="451484" y="408939"/>
                  </a:lnTo>
                  <a:lnTo>
                    <a:pt x="448563" y="410210"/>
                  </a:lnTo>
                  <a:lnTo>
                    <a:pt x="467190" y="410210"/>
                  </a:lnTo>
                  <a:lnTo>
                    <a:pt x="468122" y="408939"/>
                  </a:lnTo>
                  <a:lnTo>
                    <a:pt x="469646" y="405129"/>
                  </a:lnTo>
                  <a:lnTo>
                    <a:pt x="469773" y="402589"/>
                  </a:lnTo>
                  <a:lnTo>
                    <a:pt x="470026" y="398779"/>
                  </a:lnTo>
                  <a:lnTo>
                    <a:pt x="469010" y="394969"/>
                  </a:lnTo>
                  <a:lnTo>
                    <a:pt x="467105" y="391160"/>
                  </a:lnTo>
                  <a:lnTo>
                    <a:pt x="465074" y="387350"/>
                  </a:lnTo>
                  <a:lnTo>
                    <a:pt x="461136" y="382269"/>
                  </a:lnTo>
                  <a:lnTo>
                    <a:pt x="455167" y="373379"/>
                  </a:lnTo>
                  <a:lnTo>
                    <a:pt x="451103" y="368300"/>
                  </a:lnTo>
                  <a:lnTo>
                    <a:pt x="448690" y="365760"/>
                  </a:lnTo>
                  <a:lnTo>
                    <a:pt x="447928" y="364489"/>
                  </a:lnTo>
                  <a:lnTo>
                    <a:pt x="446658" y="361950"/>
                  </a:lnTo>
                  <a:lnTo>
                    <a:pt x="446024" y="359410"/>
                  </a:lnTo>
                  <a:lnTo>
                    <a:pt x="446024" y="356869"/>
                  </a:lnTo>
                  <a:lnTo>
                    <a:pt x="446531" y="354329"/>
                  </a:lnTo>
                  <a:lnTo>
                    <a:pt x="447548" y="353060"/>
                  </a:lnTo>
                  <a:lnTo>
                    <a:pt x="449199" y="351789"/>
                  </a:lnTo>
                  <a:lnTo>
                    <a:pt x="451738" y="350519"/>
                  </a:lnTo>
                  <a:lnTo>
                    <a:pt x="478154" y="350519"/>
                  </a:lnTo>
                  <a:lnTo>
                    <a:pt x="473328" y="346710"/>
                  </a:lnTo>
                  <a:lnTo>
                    <a:pt x="470026" y="344169"/>
                  </a:lnTo>
                  <a:lnTo>
                    <a:pt x="466598" y="341629"/>
                  </a:lnTo>
                  <a:lnTo>
                    <a:pt x="463168" y="340360"/>
                  </a:lnTo>
                  <a:lnTo>
                    <a:pt x="459612" y="339089"/>
                  </a:lnTo>
                  <a:close/>
                </a:path>
                <a:path w="488950" h="421639">
                  <a:moveTo>
                    <a:pt x="478154" y="350519"/>
                  </a:moveTo>
                  <a:lnTo>
                    <a:pt x="458342" y="350519"/>
                  </a:lnTo>
                  <a:lnTo>
                    <a:pt x="462406" y="351789"/>
                  </a:lnTo>
                  <a:lnTo>
                    <a:pt x="467359" y="355600"/>
                  </a:lnTo>
                  <a:lnTo>
                    <a:pt x="471424" y="359410"/>
                  </a:lnTo>
                  <a:lnTo>
                    <a:pt x="473963" y="361950"/>
                  </a:lnTo>
                  <a:lnTo>
                    <a:pt x="475741" y="369569"/>
                  </a:lnTo>
                  <a:lnTo>
                    <a:pt x="475106" y="373379"/>
                  </a:lnTo>
                  <a:lnTo>
                    <a:pt x="473075" y="377189"/>
                  </a:lnTo>
                  <a:lnTo>
                    <a:pt x="484631" y="383539"/>
                  </a:lnTo>
                  <a:lnTo>
                    <a:pt x="487044" y="378460"/>
                  </a:lnTo>
                  <a:lnTo>
                    <a:pt x="488314" y="374650"/>
                  </a:lnTo>
                  <a:lnTo>
                    <a:pt x="488441" y="367029"/>
                  </a:lnTo>
                  <a:lnTo>
                    <a:pt x="487172" y="363219"/>
                  </a:lnTo>
                  <a:lnTo>
                    <a:pt x="484631" y="358139"/>
                  </a:lnTo>
                  <a:lnTo>
                    <a:pt x="481964" y="354329"/>
                  </a:lnTo>
                  <a:lnTo>
                    <a:pt x="478154" y="350519"/>
                  </a:lnTo>
                  <a:close/>
                </a:path>
                <a:path w="488950" h="421639">
                  <a:moveTo>
                    <a:pt x="439419" y="284479"/>
                  </a:moveTo>
                  <a:lnTo>
                    <a:pt x="372872" y="370839"/>
                  </a:lnTo>
                  <a:lnTo>
                    <a:pt x="384301" y="379729"/>
                  </a:lnTo>
                  <a:lnTo>
                    <a:pt x="450976" y="293369"/>
                  </a:lnTo>
                  <a:lnTo>
                    <a:pt x="439419" y="284479"/>
                  </a:lnTo>
                  <a:close/>
                </a:path>
                <a:path w="488950" h="421639">
                  <a:moveTo>
                    <a:pt x="356615" y="220979"/>
                  </a:moveTo>
                  <a:lnTo>
                    <a:pt x="290067" y="307339"/>
                  </a:lnTo>
                  <a:lnTo>
                    <a:pt x="301498" y="316229"/>
                  </a:lnTo>
                  <a:lnTo>
                    <a:pt x="328549" y="280669"/>
                  </a:lnTo>
                  <a:lnTo>
                    <a:pt x="349195" y="280669"/>
                  </a:lnTo>
                  <a:lnTo>
                    <a:pt x="336423" y="270510"/>
                  </a:lnTo>
                  <a:lnTo>
                    <a:pt x="360172" y="240029"/>
                  </a:lnTo>
                  <a:lnTo>
                    <a:pt x="381095" y="240029"/>
                  </a:lnTo>
                  <a:lnTo>
                    <a:pt x="356615" y="220979"/>
                  </a:lnTo>
                  <a:close/>
                </a:path>
                <a:path w="488950" h="421639">
                  <a:moveTo>
                    <a:pt x="349195" y="280669"/>
                  </a:moveTo>
                  <a:lnTo>
                    <a:pt x="328549" y="280669"/>
                  </a:lnTo>
                  <a:lnTo>
                    <a:pt x="350774" y="298450"/>
                  </a:lnTo>
                  <a:lnTo>
                    <a:pt x="359584" y="303529"/>
                  </a:lnTo>
                  <a:lnTo>
                    <a:pt x="367728" y="308610"/>
                  </a:lnTo>
                  <a:lnTo>
                    <a:pt x="375205" y="309879"/>
                  </a:lnTo>
                  <a:lnTo>
                    <a:pt x="382015" y="309879"/>
                  </a:lnTo>
                  <a:lnTo>
                    <a:pt x="390525" y="308610"/>
                  </a:lnTo>
                  <a:lnTo>
                    <a:pt x="397636" y="303529"/>
                  </a:lnTo>
                  <a:lnTo>
                    <a:pt x="403351" y="297179"/>
                  </a:lnTo>
                  <a:lnTo>
                    <a:pt x="404177" y="295910"/>
                  </a:lnTo>
                  <a:lnTo>
                    <a:pt x="372490" y="295910"/>
                  </a:lnTo>
                  <a:lnTo>
                    <a:pt x="366140" y="293369"/>
                  </a:lnTo>
                  <a:lnTo>
                    <a:pt x="358775" y="288289"/>
                  </a:lnTo>
                  <a:lnTo>
                    <a:pt x="349195" y="280669"/>
                  </a:lnTo>
                  <a:close/>
                </a:path>
                <a:path w="488950" h="421639">
                  <a:moveTo>
                    <a:pt x="381095" y="240029"/>
                  </a:moveTo>
                  <a:lnTo>
                    <a:pt x="360172" y="240029"/>
                  </a:lnTo>
                  <a:lnTo>
                    <a:pt x="382269" y="256539"/>
                  </a:lnTo>
                  <a:lnTo>
                    <a:pt x="387476" y="261619"/>
                  </a:lnTo>
                  <a:lnTo>
                    <a:pt x="390905" y="264160"/>
                  </a:lnTo>
                  <a:lnTo>
                    <a:pt x="392429" y="265429"/>
                  </a:lnTo>
                  <a:lnTo>
                    <a:pt x="394715" y="269239"/>
                  </a:lnTo>
                  <a:lnTo>
                    <a:pt x="395858" y="273050"/>
                  </a:lnTo>
                  <a:lnTo>
                    <a:pt x="395604" y="280669"/>
                  </a:lnTo>
                  <a:lnTo>
                    <a:pt x="394080" y="284479"/>
                  </a:lnTo>
                  <a:lnTo>
                    <a:pt x="391286" y="288289"/>
                  </a:lnTo>
                  <a:lnTo>
                    <a:pt x="387476" y="293369"/>
                  </a:lnTo>
                  <a:lnTo>
                    <a:pt x="382904" y="295910"/>
                  </a:lnTo>
                  <a:lnTo>
                    <a:pt x="404177" y="295910"/>
                  </a:lnTo>
                  <a:lnTo>
                    <a:pt x="406653" y="292100"/>
                  </a:lnTo>
                  <a:lnTo>
                    <a:pt x="408812" y="288289"/>
                  </a:lnTo>
                  <a:lnTo>
                    <a:pt x="410844" y="278129"/>
                  </a:lnTo>
                  <a:lnTo>
                    <a:pt x="410590" y="273050"/>
                  </a:lnTo>
                  <a:lnTo>
                    <a:pt x="389254" y="246379"/>
                  </a:lnTo>
                  <a:lnTo>
                    <a:pt x="381095" y="240029"/>
                  </a:lnTo>
                  <a:close/>
                </a:path>
                <a:path w="488950" h="421639">
                  <a:moveTo>
                    <a:pt x="275716" y="158750"/>
                  </a:moveTo>
                  <a:lnTo>
                    <a:pt x="209168" y="245110"/>
                  </a:lnTo>
                  <a:lnTo>
                    <a:pt x="220599" y="254000"/>
                  </a:lnTo>
                  <a:lnTo>
                    <a:pt x="247650" y="218439"/>
                  </a:lnTo>
                  <a:lnTo>
                    <a:pt x="268296" y="218439"/>
                  </a:lnTo>
                  <a:lnTo>
                    <a:pt x="255524" y="208279"/>
                  </a:lnTo>
                  <a:lnTo>
                    <a:pt x="279400" y="177800"/>
                  </a:lnTo>
                  <a:lnTo>
                    <a:pt x="300196" y="177800"/>
                  </a:lnTo>
                  <a:lnTo>
                    <a:pt x="275716" y="158750"/>
                  </a:lnTo>
                  <a:close/>
                </a:path>
                <a:path w="488950" h="421639">
                  <a:moveTo>
                    <a:pt x="268296" y="218439"/>
                  </a:moveTo>
                  <a:lnTo>
                    <a:pt x="247650" y="218439"/>
                  </a:lnTo>
                  <a:lnTo>
                    <a:pt x="269875" y="236219"/>
                  </a:lnTo>
                  <a:lnTo>
                    <a:pt x="278685" y="241300"/>
                  </a:lnTo>
                  <a:lnTo>
                    <a:pt x="286829" y="246379"/>
                  </a:lnTo>
                  <a:lnTo>
                    <a:pt x="294306" y="247650"/>
                  </a:lnTo>
                  <a:lnTo>
                    <a:pt x="301116" y="247650"/>
                  </a:lnTo>
                  <a:lnTo>
                    <a:pt x="309625" y="246379"/>
                  </a:lnTo>
                  <a:lnTo>
                    <a:pt x="316864" y="241300"/>
                  </a:lnTo>
                  <a:lnTo>
                    <a:pt x="322452" y="234950"/>
                  </a:lnTo>
                  <a:lnTo>
                    <a:pt x="323278" y="233679"/>
                  </a:lnTo>
                  <a:lnTo>
                    <a:pt x="291591" y="233679"/>
                  </a:lnTo>
                  <a:lnTo>
                    <a:pt x="285241" y="231139"/>
                  </a:lnTo>
                  <a:lnTo>
                    <a:pt x="277875" y="226060"/>
                  </a:lnTo>
                  <a:lnTo>
                    <a:pt x="268296" y="218439"/>
                  </a:lnTo>
                  <a:close/>
                </a:path>
                <a:path w="488950" h="421639">
                  <a:moveTo>
                    <a:pt x="300196" y="177800"/>
                  </a:moveTo>
                  <a:lnTo>
                    <a:pt x="279400" y="177800"/>
                  </a:lnTo>
                  <a:lnTo>
                    <a:pt x="306577" y="198119"/>
                  </a:lnTo>
                  <a:lnTo>
                    <a:pt x="310006" y="201929"/>
                  </a:lnTo>
                  <a:lnTo>
                    <a:pt x="311530" y="203200"/>
                  </a:lnTo>
                  <a:lnTo>
                    <a:pt x="313816" y="207010"/>
                  </a:lnTo>
                  <a:lnTo>
                    <a:pt x="314959" y="210819"/>
                  </a:lnTo>
                  <a:lnTo>
                    <a:pt x="314705" y="218439"/>
                  </a:lnTo>
                  <a:lnTo>
                    <a:pt x="313181" y="222250"/>
                  </a:lnTo>
                  <a:lnTo>
                    <a:pt x="310387" y="226060"/>
                  </a:lnTo>
                  <a:lnTo>
                    <a:pt x="306577" y="231139"/>
                  </a:lnTo>
                  <a:lnTo>
                    <a:pt x="302005" y="233679"/>
                  </a:lnTo>
                  <a:lnTo>
                    <a:pt x="323278" y="233679"/>
                  </a:lnTo>
                  <a:lnTo>
                    <a:pt x="325754" y="229869"/>
                  </a:lnTo>
                  <a:lnTo>
                    <a:pt x="327913" y="226060"/>
                  </a:lnTo>
                  <a:lnTo>
                    <a:pt x="329946" y="215900"/>
                  </a:lnTo>
                  <a:lnTo>
                    <a:pt x="329818" y="210819"/>
                  </a:lnTo>
                  <a:lnTo>
                    <a:pt x="308355" y="184150"/>
                  </a:lnTo>
                  <a:lnTo>
                    <a:pt x="300196" y="177800"/>
                  </a:lnTo>
                  <a:close/>
                </a:path>
                <a:path w="488950" h="421639">
                  <a:moveTo>
                    <a:pt x="188086" y="92710"/>
                  </a:moveTo>
                  <a:lnTo>
                    <a:pt x="181355" y="93979"/>
                  </a:lnTo>
                  <a:lnTo>
                    <a:pt x="174625" y="93979"/>
                  </a:lnTo>
                  <a:lnTo>
                    <a:pt x="167766" y="96519"/>
                  </a:lnTo>
                  <a:lnTo>
                    <a:pt x="138683" y="123189"/>
                  </a:lnTo>
                  <a:lnTo>
                    <a:pt x="120141" y="163829"/>
                  </a:lnTo>
                  <a:lnTo>
                    <a:pt x="121074" y="171450"/>
                  </a:lnTo>
                  <a:lnTo>
                    <a:pt x="145796" y="195579"/>
                  </a:lnTo>
                  <a:lnTo>
                    <a:pt x="159384" y="195579"/>
                  </a:lnTo>
                  <a:lnTo>
                    <a:pt x="166115" y="193039"/>
                  </a:lnTo>
                  <a:lnTo>
                    <a:pt x="172974" y="187960"/>
                  </a:lnTo>
                  <a:lnTo>
                    <a:pt x="178284" y="184150"/>
                  </a:lnTo>
                  <a:lnTo>
                    <a:pt x="144525" y="184150"/>
                  </a:lnTo>
                  <a:lnTo>
                    <a:pt x="139700" y="180339"/>
                  </a:lnTo>
                  <a:lnTo>
                    <a:pt x="134747" y="176529"/>
                  </a:lnTo>
                  <a:lnTo>
                    <a:pt x="132460" y="170179"/>
                  </a:lnTo>
                  <a:lnTo>
                    <a:pt x="132841" y="163829"/>
                  </a:lnTo>
                  <a:lnTo>
                    <a:pt x="134032" y="157479"/>
                  </a:lnTo>
                  <a:lnTo>
                    <a:pt x="157507" y="121919"/>
                  </a:lnTo>
                  <a:lnTo>
                    <a:pt x="183641" y="104139"/>
                  </a:lnTo>
                  <a:lnTo>
                    <a:pt x="205612" y="104139"/>
                  </a:lnTo>
                  <a:lnTo>
                    <a:pt x="194563" y="95250"/>
                  </a:lnTo>
                  <a:lnTo>
                    <a:pt x="188086" y="92710"/>
                  </a:lnTo>
                  <a:close/>
                </a:path>
                <a:path w="488950" h="421639">
                  <a:moveTo>
                    <a:pt x="205612" y="104139"/>
                  </a:moveTo>
                  <a:lnTo>
                    <a:pt x="183641" y="104139"/>
                  </a:lnTo>
                  <a:lnTo>
                    <a:pt x="189102" y="105410"/>
                  </a:lnTo>
                  <a:lnTo>
                    <a:pt x="199008" y="113029"/>
                  </a:lnTo>
                  <a:lnTo>
                    <a:pt x="201294" y="118110"/>
                  </a:lnTo>
                  <a:lnTo>
                    <a:pt x="201040" y="125729"/>
                  </a:lnTo>
                  <a:lnTo>
                    <a:pt x="199830" y="132079"/>
                  </a:lnTo>
                  <a:lnTo>
                    <a:pt x="176337" y="167639"/>
                  </a:lnTo>
                  <a:lnTo>
                    <a:pt x="150494" y="184150"/>
                  </a:lnTo>
                  <a:lnTo>
                    <a:pt x="178284" y="184150"/>
                  </a:lnTo>
                  <a:lnTo>
                    <a:pt x="183737" y="179069"/>
                  </a:lnTo>
                  <a:lnTo>
                    <a:pt x="189333" y="172719"/>
                  </a:lnTo>
                  <a:lnTo>
                    <a:pt x="195072" y="166369"/>
                  </a:lnTo>
                  <a:lnTo>
                    <a:pt x="199645" y="160019"/>
                  </a:lnTo>
                  <a:lnTo>
                    <a:pt x="203469" y="154939"/>
                  </a:lnTo>
                  <a:lnTo>
                    <a:pt x="206555" y="148589"/>
                  </a:lnTo>
                  <a:lnTo>
                    <a:pt x="208914" y="144779"/>
                  </a:lnTo>
                  <a:lnTo>
                    <a:pt x="211454" y="138429"/>
                  </a:lnTo>
                  <a:lnTo>
                    <a:pt x="212978" y="132079"/>
                  </a:lnTo>
                  <a:lnTo>
                    <a:pt x="213359" y="127000"/>
                  </a:lnTo>
                  <a:lnTo>
                    <a:pt x="213867" y="121919"/>
                  </a:lnTo>
                  <a:lnTo>
                    <a:pt x="212978" y="116839"/>
                  </a:lnTo>
                  <a:lnTo>
                    <a:pt x="208914" y="107950"/>
                  </a:lnTo>
                  <a:lnTo>
                    <a:pt x="205612" y="104139"/>
                  </a:lnTo>
                  <a:close/>
                </a:path>
                <a:path w="488950" h="421639">
                  <a:moveTo>
                    <a:pt x="55752" y="90169"/>
                  </a:moveTo>
                  <a:lnTo>
                    <a:pt x="52657" y="96519"/>
                  </a:lnTo>
                  <a:lnTo>
                    <a:pt x="50800" y="102869"/>
                  </a:lnTo>
                  <a:lnTo>
                    <a:pt x="50180" y="109219"/>
                  </a:lnTo>
                  <a:lnTo>
                    <a:pt x="50800" y="114300"/>
                  </a:lnTo>
                  <a:lnTo>
                    <a:pt x="79787" y="143510"/>
                  </a:lnTo>
                  <a:lnTo>
                    <a:pt x="87578" y="144779"/>
                  </a:lnTo>
                  <a:lnTo>
                    <a:pt x="95630" y="143510"/>
                  </a:lnTo>
                  <a:lnTo>
                    <a:pt x="102107" y="140969"/>
                  </a:lnTo>
                  <a:lnTo>
                    <a:pt x="108013" y="138429"/>
                  </a:lnTo>
                  <a:lnTo>
                    <a:pt x="113347" y="133350"/>
                  </a:lnTo>
                  <a:lnTo>
                    <a:pt x="82550" y="133350"/>
                  </a:lnTo>
                  <a:lnTo>
                    <a:pt x="76707" y="132079"/>
                  </a:lnTo>
                  <a:lnTo>
                    <a:pt x="71627" y="127000"/>
                  </a:lnTo>
                  <a:lnTo>
                    <a:pt x="67436" y="124460"/>
                  </a:lnTo>
                  <a:lnTo>
                    <a:pt x="64769" y="119379"/>
                  </a:lnTo>
                  <a:lnTo>
                    <a:pt x="62991" y="110489"/>
                  </a:lnTo>
                  <a:lnTo>
                    <a:pt x="64261" y="104139"/>
                  </a:lnTo>
                  <a:lnTo>
                    <a:pt x="67563" y="97789"/>
                  </a:lnTo>
                  <a:lnTo>
                    <a:pt x="55752" y="90169"/>
                  </a:lnTo>
                  <a:close/>
                </a:path>
                <a:path w="488950" h="421639">
                  <a:moveTo>
                    <a:pt x="114475" y="81279"/>
                  </a:moveTo>
                  <a:lnTo>
                    <a:pt x="91693" y="81279"/>
                  </a:lnTo>
                  <a:lnTo>
                    <a:pt x="95630" y="82550"/>
                  </a:lnTo>
                  <a:lnTo>
                    <a:pt x="99313" y="83819"/>
                  </a:lnTo>
                  <a:lnTo>
                    <a:pt x="102742" y="86360"/>
                  </a:lnTo>
                  <a:lnTo>
                    <a:pt x="108330" y="91439"/>
                  </a:lnTo>
                  <a:lnTo>
                    <a:pt x="111378" y="96519"/>
                  </a:lnTo>
                  <a:lnTo>
                    <a:pt x="112140" y="102869"/>
                  </a:lnTo>
                  <a:lnTo>
                    <a:pt x="112775" y="107950"/>
                  </a:lnTo>
                  <a:lnTo>
                    <a:pt x="82550" y="133350"/>
                  </a:lnTo>
                  <a:lnTo>
                    <a:pt x="113347" y="133350"/>
                  </a:lnTo>
                  <a:lnTo>
                    <a:pt x="118109" y="128269"/>
                  </a:lnTo>
                  <a:lnTo>
                    <a:pt x="122160" y="121919"/>
                  </a:lnTo>
                  <a:lnTo>
                    <a:pt x="124793" y="115569"/>
                  </a:lnTo>
                  <a:lnTo>
                    <a:pt x="126021" y="109219"/>
                  </a:lnTo>
                  <a:lnTo>
                    <a:pt x="125856" y="101600"/>
                  </a:lnTo>
                  <a:lnTo>
                    <a:pt x="124402" y="95250"/>
                  </a:lnTo>
                  <a:lnTo>
                    <a:pt x="121745" y="88900"/>
                  </a:lnTo>
                  <a:lnTo>
                    <a:pt x="117873" y="83819"/>
                  </a:lnTo>
                  <a:lnTo>
                    <a:pt x="114475" y="81279"/>
                  </a:lnTo>
                  <a:close/>
                </a:path>
                <a:path w="488950" h="421639">
                  <a:moveTo>
                    <a:pt x="28955" y="2539"/>
                  </a:moveTo>
                  <a:lnTo>
                    <a:pt x="21081" y="12700"/>
                  </a:lnTo>
                  <a:lnTo>
                    <a:pt x="25273" y="13969"/>
                  </a:lnTo>
                  <a:lnTo>
                    <a:pt x="30352" y="15239"/>
                  </a:lnTo>
                  <a:lnTo>
                    <a:pt x="42417" y="16510"/>
                  </a:lnTo>
                  <a:lnTo>
                    <a:pt x="52069" y="16510"/>
                  </a:lnTo>
                  <a:lnTo>
                    <a:pt x="0" y="83819"/>
                  </a:lnTo>
                  <a:lnTo>
                    <a:pt x="10667" y="91439"/>
                  </a:lnTo>
                  <a:lnTo>
                    <a:pt x="77469" y="5079"/>
                  </a:lnTo>
                  <a:lnTo>
                    <a:pt x="44830" y="5079"/>
                  </a:lnTo>
                  <a:lnTo>
                    <a:pt x="28955" y="2539"/>
                  </a:lnTo>
                  <a:close/>
                </a:path>
                <a:path w="488950" h="421639">
                  <a:moveTo>
                    <a:pt x="114173" y="35560"/>
                  </a:moveTo>
                  <a:lnTo>
                    <a:pt x="71627" y="73660"/>
                  </a:lnTo>
                  <a:lnTo>
                    <a:pt x="80644" y="82550"/>
                  </a:lnTo>
                  <a:lnTo>
                    <a:pt x="84074" y="81279"/>
                  </a:lnTo>
                  <a:lnTo>
                    <a:pt x="114475" y="81279"/>
                  </a:lnTo>
                  <a:lnTo>
                    <a:pt x="112775" y="80010"/>
                  </a:lnTo>
                  <a:lnTo>
                    <a:pt x="107187" y="74929"/>
                  </a:lnTo>
                  <a:lnTo>
                    <a:pt x="100329" y="72389"/>
                  </a:lnTo>
                  <a:lnTo>
                    <a:pt x="92328" y="72389"/>
                  </a:lnTo>
                  <a:lnTo>
                    <a:pt x="114934" y="53339"/>
                  </a:lnTo>
                  <a:lnTo>
                    <a:pt x="137355" y="53339"/>
                  </a:lnTo>
                  <a:lnTo>
                    <a:pt x="114173" y="35560"/>
                  </a:lnTo>
                  <a:close/>
                </a:path>
                <a:path w="488950" h="421639">
                  <a:moveTo>
                    <a:pt x="137355" y="53339"/>
                  </a:moveTo>
                  <a:lnTo>
                    <a:pt x="114934" y="53339"/>
                  </a:lnTo>
                  <a:lnTo>
                    <a:pt x="149351" y="78739"/>
                  </a:lnTo>
                  <a:lnTo>
                    <a:pt x="157225" y="68579"/>
                  </a:lnTo>
                  <a:lnTo>
                    <a:pt x="137355" y="53339"/>
                  </a:lnTo>
                  <a:close/>
                </a:path>
                <a:path w="488950" h="421639">
                  <a:moveTo>
                    <a:pt x="70611" y="0"/>
                  </a:moveTo>
                  <a:lnTo>
                    <a:pt x="65912" y="2539"/>
                  </a:lnTo>
                  <a:lnTo>
                    <a:pt x="59816" y="3810"/>
                  </a:lnTo>
                  <a:lnTo>
                    <a:pt x="52324" y="3810"/>
                  </a:lnTo>
                  <a:lnTo>
                    <a:pt x="44830" y="5079"/>
                  </a:lnTo>
                  <a:lnTo>
                    <a:pt x="77469" y="5079"/>
                  </a:lnTo>
                  <a:lnTo>
                    <a:pt x="70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491439" y="1447800"/>
            <a:ext cx="92076" cy="4989195"/>
          </a:xfrm>
          <a:custGeom>
            <a:avLst/>
            <a:gdLst/>
            <a:ahLst/>
            <a:cxnLst/>
            <a:rect l="l" t="t" r="r" b="b"/>
            <a:pathLst>
              <a:path h="4989195">
                <a:moveTo>
                  <a:pt x="0" y="0"/>
                </a:moveTo>
                <a:lnTo>
                  <a:pt x="0" y="4989042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76218" y="1592596"/>
            <a:ext cx="408081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960982"/>
                </a:solidFill>
                <a:latin typeface="Arial"/>
                <a:cs typeface="Arial"/>
              </a:rPr>
              <a:t>BUILD</a:t>
            </a:r>
            <a:r>
              <a:rPr sz="20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spc="-50" dirty="0" smtClean="0">
                <a:solidFill>
                  <a:srgbClr val="960982"/>
                </a:solidFill>
                <a:latin typeface="Arial"/>
                <a:cs typeface="Arial"/>
              </a:rPr>
              <a:t>A</a:t>
            </a:r>
            <a:r>
              <a:rPr lang="en-US" sz="2000" b="1" spc="-50" dirty="0" smtClean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spc="-10" dirty="0" smtClean="0">
                <a:solidFill>
                  <a:srgbClr val="960982"/>
                </a:solidFill>
                <a:latin typeface="Arial"/>
                <a:cs typeface="Arial"/>
              </a:rPr>
              <a:t>FOUNDATION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1439" y="240538"/>
            <a:ext cx="4668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25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Solve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pain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points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1" y="0"/>
            <a:ext cx="4191000" cy="685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256" y="-76200"/>
            <a:ext cx="4157832" cy="69317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03492" y="2326727"/>
            <a:ext cx="5591810" cy="3882390"/>
            <a:chOff x="6603492" y="2326727"/>
            <a:chExt cx="5591810" cy="3882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68412" y="2326727"/>
              <a:ext cx="4326635" cy="340283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03492" y="5262372"/>
              <a:ext cx="1754505" cy="946785"/>
            </a:xfrm>
            <a:custGeom>
              <a:avLst/>
              <a:gdLst/>
              <a:ahLst/>
              <a:cxnLst/>
              <a:rect l="l" t="t" r="r" b="b"/>
              <a:pathLst>
                <a:path w="1754504" h="946785">
                  <a:moveTo>
                    <a:pt x="1754124" y="0"/>
                  </a:moveTo>
                  <a:lnTo>
                    <a:pt x="0" y="0"/>
                  </a:lnTo>
                  <a:lnTo>
                    <a:pt x="0" y="946403"/>
                  </a:lnTo>
                  <a:lnTo>
                    <a:pt x="1754124" y="946403"/>
                  </a:lnTo>
                  <a:lnTo>
                    <a:pt x="17541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08203" y="1610613"/>
            <a:ext cx="1006475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SAP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Signavio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Process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Insights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solution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capabilities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drive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continuous</a:t>
            </a:r>
            <a:r>
              <a:rPr sz="2000" b="1" spc="-40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C05"/>
                </a:solidFill>
                <a:latin typeface="Arial"/>
                <a:cs typeface="Arial"/>
              </a:rPr>
              <a:t>improvement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of</a:t>
            </a:r>
            <a:r>
              <a:rPr sz="2000" b="1" spc="-45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processes</a:t>
            </a:r>
            <a:r>
              <a:rPr sz="2000" b="1" spc="-35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within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your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SAP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systems*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4638" y="2674746"/>
            <a:ext cx="2817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Understand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processes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90981" y="2639822"/>
            <a:ext cx="385445" cy="385445"/>
            <a:chOff x="490981" y="2639822"/>
            <a:chExt cx="385445" cy="385445"/>
          </a:xfrm>
        </p:grpSpPr>
        <p:sp>
          <p:nvSpPr>
            <p:cNvPr id="8" name="object 8"/>
            <p:cNvSpPr/>
            <p:nvPr/>
          </p:nvSpPr>
          <p:spPr>
            <a:xfrm>
              <a:off x="503681" y="265252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79832" y="0"/>
                  </a:moveTo>
                  <a:lnTo>
                    <a:pt x="132027" y="6424"/>
                  </a:lnTo>
                  <a:lnTo>
                    <a:pt x="89069" y="24553"/>
                  </a:lnTo>
                  <a:lnTo>
                    <a:pt x="52673" y="52673"/>
                  </a:lnTo>
                  <a:lnTo>
                    <a:pt x="24553" y="89069"/>
                  </a:lnTo>
                  <a:lnTo>
                    <a:pt x="6424" y="132027"/>
                  </a:lnTo>
                  <a:lnTo>
                    <a:pt x="0" y="179831"/>
                  </a:lnTo>
                  <a:lnTo>
                    <a:pt x="6424" y="227636"/>
                  </a:lnTo>
                  <a:lnTo>
                    <a:pt x="24553" y="270594"/>
                  </a:lnTo>
                  <a:lnTo>
                    <a:pt x="52673" y="306990"/>
                  </a:lnTo>
                  <a:lnTo>
                    <a:pt x="89069" y="335110"/>
                  </a:lnTo>
                  <a:lnTo>
                    <a:pt x="132027" y="353239"/>
                  </a:lnTo>
                  <a:lnTo>
                    <a:pt x="179832" y="359663"/>
                  </a:lnTo>
                  <a:lnTo>
                    <a:pt x="227636" y="353239"/>
                  </a:lnTo>
                  <a:lnTo>
                    <a:pt x="270594" y="335110"/>
                  </a:lnTo>
                  <a:lnTo>
                    <a:pt x="306990" y="306990"/>
                  </a:lnTo>
                  <a:lnTo>
                    <a:pt x="335110" y="270594"/>
                  </a:lnTo>
                  <a:lnTo>
                    <a:pt x="353239" y="227636"/>
                  </a:lnTo>
                  <a:lnTo>
                    <a:pt x="359664" y="179831"/>
                  </a:lnTo>
                  <a:lnTo>
                    <a:pt x="353239" y="132027"/>
                  </a:lnTo>
                  <a:lnTo>
                    <a:pt x="335110" y="89069"/>
                  </a:lnTo>
                  <a:lnTo>
                    <a:pt x="306990" y="52673"/>
                  </a:lnTo>
                  <a:lnTo>
                    <a:pt x="270594" y="24553"/>
                  </a:lnTo>
                  <a:lnTo>
                    <a:pt x="227636" y="642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3681" y="265252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0" y="179831"/>
                  </a:moveTo>
                  <a:lnTo>
                    <a:pt x="6424" y="132027"/>
                  </a:lnTo>
                  <a:lnTo>
                    <a:pt x="24553" y="89069"/>
                  </a:lnTo>
                  <a:lnTo>
                    <a:pt x="52673" y="52673"/>
                  </a:lnTo>
                  <a:lnTo>
                    <a:pt x="89069" y="24553"/>
                  </a:lnTo>
                  <a:lnTo>
                    <a:pt x="132027" y="6424"/>
                  </a:lnTo>
                  <a:lnTo>
                    <a:pt x="179832" y="0"/>
                  </a:lnTo>
                  <a:lnTo>
                    <a:pt x="227636" y="6424"/>
                  </a:lnTo>
                  <a:lnTo>
                    <a:pt x="270594" y="24553"/>
                  </a:lnTo>
                  <a:lnTo>
                    <a:pt x="306990" y="52673"/>
                  </a:lnTo>
                  <a:lnTo>
                    <a:pt x="335110" y="89069"/>
                  </a:lnTo>
                  <a:lnTo>
                    <a:pt x="353239" y="132027"/>
                  </a:lnTo>
                  <a:lnTo>
                    <a:pt x="359664" y="179831"/>
                  </a:lnTo>
                  <a:lnTo>
                    <a:pt x="353239" y="227636"/>
                  </a:lnTo>
                  <a:lnTo>
                    <a:pt x="335110" y="270594"/>
                  </a:lnTo>
                  <a:lnTo>
                    <a:pt x="306990" y="306990"/>
                  </a:lnTo>
                  <a:lnTo>
                    <a:pt x="270594" y="335110"/>
                  </a:lnTo>
                  <a:lnTo>
                    <a:pt x="227636" y="353239"/>
                  </a:lnTo>
                  <a:lnTo>
                    <a:pt x="179832" y="359663"/>
                  </a:lnTo>
                  <a:lnTo>
                    <a:pt x="132027" y="353239"/>
                  </a:lnTo>
                  <a:lnTo>
                    <a:pt x="89069" y="335110"/>
                  </a:lnTo>
                  <a:lnTo>
                    <a:pt x="52673" y="306990"/>
                  </a:lnTo>
                  <a:lnTo>
                    <a:pt x="24553" y="270594"/>
                  </a:lnTo>
                  <a:lnTo>
                    <a:pt x="6424" y="227636"/>
                  </a:lnTo>
                  <a:lnTo>
                    <a:pt x="0" y="179831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14273" y="2692654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90981" y="3881882"/>
            <a:ext cx="385445" cy="386715"/>
            <a:chOff x="490981" y="3881882"/>
            <a:chExt cx="385445" cy="386715"/>
          </a:xfrm>
        </p:grpSpPr>
        <p:sp>
          <p:nvSpPr>
            <p:cNvPr id="12" name="object 12"/>
            <p:cNvSpPr/>
            <p:nvPr/>
          </p:nvSpPr>
          <p:spPr>
            <a:xfrm>
              <a:off x="503681" y="3894582"/>
              <a:ext cx="360045" cy="361315"/>
            </a:xfrm>
            <a:custGeom>
              <a:avLst/>
              <a:gdLst/>
              <a:ahLst/>
              <a:cxnLst/>
              <a:rect l="l" t="t" r="r" b="b"/>
              <a:pathLst>
                <a:path w="360044" h="361314">
                  <a:moveTo>
                    <a:pt x="179832" y="0"/>
                  </a:moveTo>
                  <a:lnTo>
                    <a:pt x="132027" y="6454"/>
                  </a:lnTo>
                  <a:lnTo>
                    <a:pt x="89069" y="24666"/>
                  </a:lnTo>
                  <a:lnTo>
                    <a:pt x="52673" y="52911"/>
                  </a:lnTo>
                  <a:lnTo>
                    <a:pt x="24553" y="89464"/>
                  </a:lnTo>
                  <a:lnTo>
                    <a:pt x="6424" y="132600"/>
                  </a:lnTo>
                  <a:lnTo>
                    <a:pt x="0" y="180594"/>
                  </a:lnTo>
                  <a:lnTo>
                    <a:pt x="6424" y="228587"/>
                  </a:lnTo>
                  <a:lnTo>
                    <a:pt x="24553" y="271723"/>
                  </a:lnTo>
                  <a:lnTo>
                    <a:pt x="52673" y="308276"/>
                  </a:lnTo>
                  <a:lnTo>
                    <a:pt x="89069" y="336521"/>
                  </a:lnTo>
                  <a:lnTo>
                    <a:pt x="132027" y="354733"/>
                  </a:lnTo>
                  <a:lnTo>
                    <a:pt x="179832" y="361188"/>
                  </a:lnTo>
                  <a:lnTo>
                    <a:pt x="227636" y="354733"/>
                  </a:lnTo>
                  <a:lnTo>
                    <a:pt x="270594" y="336521"/>
                  </a:lnTo>
                  <a:lnTo>
                    <a:pt x="306990" y="308276"/>
                  </a:lnTo>
                  <a:lnTo>
                    <a:pt x="335110" y="271723"/>
                  </a:lnTo>
                  <a:lnTo>
                    <a:pt x="353239" y="228587"/>
                  </a:lnTo>
                  <a:lnTo>
                    <a:pt x="359664" y="180594"/>
                  </a:lnTo>
                  <a:lnTo>
                    <a:pt x="353239" y="132600"/>
                  </a:lnTo>
                  <a:lnTo>
                    <a:pt x="335110" y="89464"/>
                  </a:lnTo>
                  <a:lnTo>
                    <a:pt x="306990" y="52911"/>
                  </a:lnTo>
                  <a:lnTo>
                    <a:pt x="270594" y="24666"/>
                  </a:lnTo>
                  <a:lnTo>
                    <a:pt x="227636" y="645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3681" y="3894582"/>
              <a:ext cx="360045" cy="361315"/>
            </a:xfrm>
            <a:custGeom>
              <a:avLst/>
              <a:gdLst/>
              <a:ahLst/>
              <a:cxnLst/>
              <a:rect l="l" t="t" r="r" b="b"/>
              <a:pathLst>
                <a:path w="360044" h="361314">
                  <a:moveTo>
                    <a:pt x="0" y="180594"/>
                  </a:moveTo>
                  <a:lnTo>
                    <a:pt x="6424" y="132600"/>
                  </a:lnTo>
                  <a:lnTo>
                    <a:pt x="24553" y="89464"/>
                  </a:lnTo>
                  <a:lnTo>
                    <a:pt x="52673" y="52911"/>
                  </a:lnTo>
                  <a:lnTo>
                    <a:pt x="89069" y="24666"/>
                  </a:lnTo>
                  <a:lnTo>
                    <a:pt x="132027" y="6454"/>
                  </a:lnTo>
                  <a:lnTo>
                    <a:pt x="179832" y="0"/>
                  </a:lnTo>
                  <a:lnTo>
                    <a:pt x="227636" y="6454"/>
                  </a:lnTo>
                  <a:lnTo>
                    <a:pt x="270594" y="24666"/>
                  </a:lnTo>
                  <a:lnTo>
                    <a:pt x="306990" y="52911"/>
                  </a:lnTo>
                  <a:lnTo>
                    <a:pt x="335110" y="89464"/>
                  </a:lnTo>
                  <a:lnTo>
                    <a:pt x="353239" y="132600"/>
                  </a:lnTo>
                  <a:lnTo>
                    <a:pt x="359664" y="180594"/>
                  </a:lnTo>
                  <a:lnTo>
                    <a:pt x="353239" y="228587"/>
                  </a:lnTo>
                  <a:lnTo>
                    <a:pt x="335110" y="271723"/>
                  </a:lnTo>
                  <a:lnTo>
                    <a:pt x="306990" y="308276"/>
                  </a:lnTo>
                  <a:lnTo>
                    <a:pt x="270594" y="336521"/>
                  </a:lnTo>
                  <a:lnTo>
                    <a:pt x="227636" y="354733"/>
                  </a:lnTo>
                  <a:lnTo>
                    <a:pt x="179832" y="361188"/>
                  </a:lnTo>
                  <a:lnTo>
                    <a:pt x="132027" y="354733"/>
                  </a:lnTo>
                  <a:lnTo>
                    <a:pt x="89069" y="336521"/>
                  </a:lnTo>
                  <a:lnTo>
                    <a:pt x="52673" y="308276"/>
                  </a:lnTo>
                  <a:lnTo>
                    <a:pt x="24553" y="271723"/>
                  </a:lnTo>
                  <a:lnTo>
                    <a:pt x="6424" y="228587"/>
                  </a:lnTo>
                  <a:lnTo>
                    <a:pt x="0" y="180594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14273" y="3917645"/>
            <a:ext cx="38582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830" algn="l"/>
              </a:tabLst>
            </a:pPr>
            <a:r>
              <a:rPr sz="2400" b="1" spc="-75" baseline="1736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400" b="1" baseline="1736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800" dirty="0">
                <a:latin typeface="Arial MT"/>
                <a:cs typeface="Arial MT"/>
              </a:rPr>
              <a:t>Find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root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cause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issues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90981" y="5125465"/>
            <a:ext cx="385445" cy="385445"/>
            <a:chOff x="490981" y="5125465"/>
            <a:chExt cx="385445" cy="385445"/>
          </a:xfrm>
        </p:grpSpPr>
        <p:sp>
          <p:nvSpPr>
            <p:cNvPr id="16" name="object 16"/>
            <p:cNvSpPr/>
            <p:nvPr/>
          </p:nvSpPr>
          <p:spPr>
            <a:xfrm>
              <a:off x="503681" y="513816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79832" y="0"/>
                  </a:moveTo>
                  <a:lnTo>
                    <a:pt x="132027" y="6424"/>
                  </a:lnTo>
                  <a:lnTo>
                    <a:pt x="89069" y="24553"/>
                  </a:lnTo>
                  <a:lnTo>
                    <a:pt x="52673" y="52673"/>
                  </a:lnTo>
                  <a:lnTo>
                    <a:pt x="24553" y="89069"/>
                  </a:lnTo>
                  <a:lnTo>
                    <a:pt x="6424" y="132027"/>
                  </a:lnTo>
                  <a:lnTo>
                    <a:pt x="0" y="179831"/>
                  </a:lnTo>
                  <a:lnTo>
                    <a:pt x="6424" y="227636"/>
                  </a:lnTo>
                  <a:lnTo>
                    <a:pt x="24553" y="270594"/>
                  </a:lnTo>
                  <a:lnTo>
                    <a:pt x="52673" y="306990"/>
                  </a:lnTo>
                  <a:lnTo>
                    <a:pt x="89069" y="335110"/>
                  </a:lnTo>
                  <a:lnTo>
                    <a:pt x="132027" y="353239"/>
                  </a:lnTo>
                  <a:lnTo>
                    <a:pt x="179832" y="359663"/>
                  </a:lnTo>
                  <a:lnTo>
                    <a:pt x="227636" y="353239"/>
                  </a:lnTo>
                  <a:lnTo>
                    <a:pt x="270594" y="335110"/>
                  </a:lnTo>
                  <a:lnTo>
                    <a:pt x="306990" y="306990"/>
                  </a:lnTo>
                  <a:lnTo>
                    <a:pt x="335110" y="270594"/>
                  </a:lnTo>
                  <a:lnTo>
                    <a:pt x="353239" y="227636"/>
                  </a:lnTo>
                  <a:lnTo>
                    <a:pt x="359664" y="179831"/>
                  </a:lnTo>
                  <a:lnTo>
                    <a:pt x="353239" y="132027"/>
                  </a:lnTo>
                  <a:lnTo>
                    <a:pt x="335110" y="89069"/>
                  </a:lnTo>
                  <a:lnTo>
                    <a:pt x="306990" y="52673"/>
                  </a:lnTo>
                  <a:lnTo>
                    <a:pt x="270594" y="24553"/>
                  </a:lnTo>
                  <a:lnTo>
                    <a:pt x="227636" y="642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3681" y="513816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0" y="179831"/>
                  </a:moveTo>
                  <a:lnTo>
                    <a:pt x="6424" y="132027"/>
                  </a:lnTo>
                  <a:lnTo>
                    <a:pt x="24553" y="89069"/>
                  </a:lnTo>
                  <a:lnTo>
                    <a:pt x="52673" y="52673"/>
                  </a:lnTo>
                  <a:lnTo>
                    <a:pt x="89069" y="24553"/>
                  </a:lnTo>
                  <a:lnTo>
                    <a:pt x="132027" y="6424"/>
                  </a:lnTo>
                  <a:lnTo>
                    <a:pt x="179832" y="0"/>
                  </a:lnTo>
                  <a:lnTo>
                    <a:pt x="227636" y="6424"/>
                  </a:lnTo>
                  <a:lnTo>
                    <a:pt x="270594" y="24553"/>
                  </a:lnTo>
                  <a:lnTo>
                    <a:pt x="306990" y="52673"/>
                  </a:lnTo>
                  <a:lnTo>
                    <a:pt x="335110" y="89069"/>
                  </a:lnTo>
                  <a:lnTo>
                    <a:pt x="353239" y="132027"/>
                  </a:lnTo>
                  <a:lnTo>
                    <a:pt x="359664" y="179831"/>
                  </a:lnTo>
                  <a:lnTo>
                    <a:pt x="353239" y="227636"/>
                  </a:lnTo>
                  <a:lnTo>
                    <a:pt x="335110" y="270594"/>
                  </a:lnTo>
                  <a:lnTo>
                    <a:pt x="306990" y="306990"/>
                  </a:lnTo>
                  <a:lnTo>
                    <a:pt x="270594" y="335110"/>
                  </a:lnTo>
                  <a:lnTo>
                    <a:pt x="227636" y="353239"/>
                  </a:lnTo>
                  <a:lnTo>
                    <a:pt x="179832" y="359663"/>
                  </a:lnTo>
                  <a:lnTo>
                    <a:pt x="132027" y="353239"/>
                  </a:lnTo>
                  <a:lnTo>
                    <a:pt x="89069" y="335110"/>
                  </a:lnTo>
                  <a:lnTo>
                    <a:pt x="52673" y="306990"/>
                  </a:lnTo>
                  <a:lnTo>
                    <a:pt x="24553" y="270594"/>
                  </a:lnTo>
                  <a:lnTo>
                    <a:pt x="6424" y="227636"/>
                  </a:lnTo>
                  <a:lnTo>
                    <a:pt x="0" y="179831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14273" y="5161533"/>
            <a:ext cx="4634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830" algn="l"/>
              </a:tabLst>
            </a:pPr>
            <a:r>
              <a:rPr sz="2400" b="1" spc="-75" baseline="1736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400" b="1" baseline="1736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800" dirty="0">
                <a:latin typeface="Arial MT"/>
                <a:cs typeface="Arial MT"/>
              </a:rPr>
              <a:t>Go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fast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insights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immediate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results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1439" y="240538"/>
            <a:ext cx="4669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419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Driving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continuous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improvement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processes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6069" y="6110427"/>
            <a:ext cx="65874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*</a:t>
            </a:r>
            <a:r>
              <a:rPr sz="1400" i="1" spc="-1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Available</a:t>
            </a:r>
            <a:r>
              <a:rPr sz="1400" i="1" spc="-4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for</a:t>
            </a:r>
            <a:r>
              <a:rPr sz="1400" i="1" spc="-2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SAP</a:t>
            </a:r>
            <a:r>
              <a:rPr sz="1400" i="1" spc="-1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ERP,</a:t>
            </a:r>
            <a:r>
              <a:rPr sz="1400" i="1" spc="-1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SAP</a:t>
            </a:r>
            <a:r>
              <a:rPr sz="1400" i="1" spc="-1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S/4HANA,</a:t>
            </a:r>
            <a:r>
              <a:rPr sz="1400" i="1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1400" i="1" spc="-3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SAP</a:t>
            </a:r>
            <a:r>
              <a:rPr sz="1400" i="1" spc="-1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S/4HANA</a:t>
            </a:r>
            <a:r>
              <a:rPr sz="1400" i="1" spc="-1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Cloud,</a:t>
            </a:r>
            <a:r>
              <a:rPr sz="1400" i="1" spc="-2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private</a:t>
            </a:r>
            <a:r>
              <a:rPr sz="1400" i="1" spc="-5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666666"/>
                </a:solidFill>
                <a:latin typeface="Arial"/>
                <a:cs typeface="Arial"/>
              </a:rPr>
              <a:t>edition.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4" grpId="0"/>
      <p:bldP spid="18" grpId="0"/>
      <p:bldP spid="19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32171" y="3320975"/>
            <a:ext cx="6447155" cy="2376805"/>
            <a:chOff x="5232171" y="3320975"/>
            <a:chExt cx="6447155" cy="2376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2171" y="3320975"/>
              <a:ext cx="6447123" cy="237654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40857" y="4173473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180593" y="0"/>
                  </a:moveTo>
                  <a:lnTo>
                    <a:pt x="132600" y="6454"/>
                  </a:lnTo>
                  <a:lnTo>
                    <a:pt x="89464" y="24666"/>
                  </a:lnTo>
                  <a:lnTo>
                    <a:pt x="52911" y="52911"/>
                  </a:lnTo>
                  <a:lnTo>
                    <a:pt x="24666" y="89464"/>
                  </a:lnTo>
                  <a:lnTo>
                    <a:pt x="6454" y="132600"/>
                  </a:lnTo>
                  <a:lnTo>
                    <a:pt x="0" y="180594"/>
                  </a:lnTo>
                  <a:lnTo>
                    <a:pt x="6454" y="228587"/>
                  </a:lnTo>
                  <a:lnTo>
                    <a:pt x="24666" y="271723"/>
                  </a:lnTo>
                  <a:lnTo>
                    <a:pt x="52911" y="308276"/>
                  </a:lnTo>
                  <a:lnTo>
                    <a:pt x="89464" y="336521"/>
                  </a:lnTo>
                  <a:lnTo>
                    <a:pt x="132600" y="354733"/>
                  </a:lnTo>
                  <a:lnTo>
                    <a:pt x="180593" y="361188"/>
                  </a:lnTo>
                  <a:lnTo>
                    <a:pt x="228587" y="354733"/>
                  </a:lnTo>
                  <a:lnTo>
                    <a:pt x="271723" y="336521"/>
                  </a:lnTo>
                  <a:lnTo>
                    <a:pt x="308276" y="308276"/>
                  </a:lnTo>
                  <a:lnTo>
                    <a:pt x="336521" y="271723"/>
                  </a:lnTo>
                  <a:lnTo>
                    <a:pt x="354733" y="228587"/>
                  </a:lnTo>
                  <a:lnTo>
                    <a:pt x="361188" y="180594"/>
                  </a:lnTo>
                  <a:lnTo>
                    <a:pt x="354733" y="132600"/>
                  </a:lnTo>
                  <a:lnTo>
                    <a:pt x="336521" y="89464"/>
                  </a:lnTo>
                  <a:lnTo>
                    <a:pt x="308276" y="52911"/>
                  </a:lnTo>
                  <a:lnTo>
                    <a:pt x="271723" y="24666"/>
                  </a:lnTo>
                  <a:lnTo>
                    <a:pt x="228587" y="6454"/>
                  </a:lnTo>
                  <a:lnTo>
                    <a:pt x="180593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40857" y="4173473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0" y="180594"/>
                  </a:moveTo>
                  <a:lnTo>
                    <a:pt x="6454" y="132600"/>
                  </a:lnTo>
                  <a:lnTo>
                    <a:pt x="24666" y="89464"/>
                  </a:lnTo>
                  <a:lnTo>
                    <a:pt x="52911" y="52911"/>
                  </a:lnTo>
                  <a:lnTo>
                    <a:pt x="89464" y="24666"/>
                  </a:lnTo>
                  <a:lnTo>
                    <a:pt x="132600" y="6454"/>
                  </a:lnTo>
                  <a:lnTo>
                    <a:pt x="180593" y="0"/>
                  </a:lnTo>
                  <a:lnTo>
                    <a:pt x="228587" y="6454"/>
                  </a:lnTo>
                  <a:lnTo>
                    <a:pt x="271723" y="24666"/>
                  </a:lnTo>
                  <a:lnTo>
                    <a:pt x="308276" y="52911"/>
                  </a:lnTo>
                  <a:lnTo>
                    <a:pt x="336521" y="89464"/>
                  </a:lnTo>
                  <a:lnTo>
                    <a:pt x="354733" y="132600"/>
                  </a:lnTo>
                  <a:lnTo>
                    <a:pt x="361188" y="180594"/>
                  </a:lnTo>
                  <a:lnTo>
                    <a:pt x="354733" y="228587"/>
                  </a:lnTo>
                  <a:lnTo>
                    <a:pt x="336521" y="271723"/>
                  </a:lnTo>
                  <a:lnTo>
                    <a:pt x="308276" y="308276"/>
                  </a:lnTo>
                  <a:lnTo>
                    <a:pt x="271723" y="336521"/>
                  </a:lnTo>
                  <a:lnTo>
                    <a:pt x="228587" y="354733"/>
                  </a:lnTo>
                  <a:lnTo>
                    <a:pt x="180593" y="361188"/>
                  </a:lnTo>
                  <a:lnTo>
                    <a:pt x="132600" y="354733"/>
                  </a:lnTo>
                  <a:lnTo>
                    <a:pt x="89464" y="336521"/>
                  </a:lnTo>
                  <a:lnTo>
                    <a:pt x="52911" y="308276"/>
                  </a:lnTo>
                  <a:lnTo>
                    <a:pt x="24666" y="271723"/>
                  </a:lnTo>
                  <a:lnTo>
                    <a:pt x="6454" y="228587"/>
                  </a:lnTo>
                  <a:lnTo>
                    <a:pt x="0" y="180594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08203" y="1610995"/>
            <a:ext cx="90627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fast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and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precise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approach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towards</a:t>
            </a:r>
            <a:r>
              <a:rPr sz="2000" b="1" spc="-60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business</a:t>
            </a:r>
            <a:r>
              <a:rPr sz="2000" b="1" spc="-30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and</a:t>
            </a:r>
            <a:r>
              <a:rPr sz="2000" b="1" spc="-10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process</a:t>
            </a:r>
            <a:r>
              <a:rPr sz="2000" b="1" spc="-35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C05"/>
                </a:solidFill>
                <a:latin typeface="Arial"/>
                <a:cs typeface="Arial"/>
              </a:rPr>
              <a:t>transformation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2364" y="4215129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89346" y="3420109"/>
            <a:ext cx="385445" cy="385445"/>
            <a:chOff x="5689346" y="3420109"/>
            <a:chExt cx="385445" cy="385445"/>
          </a:xfrm>
        </p:grpSpPr>
        <p:sp>
          <p:nvSpPr>
            <p:cNvPr id="9" name="object 9"/>
            <p:cNvSpPr/>
            <p:nvPr/>
          </p:nvSpPr>
          <p:spPr>
            <a:xfrm>
              <a:off x="5702046" y="343280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31" y="0"/>
                  </a:moveTo>
                  <a:lnTo>
                    <a:pt x="132027" y="6424"/>
                  </a:lnTo>
                  <a:lnTo>
                    <a:pt x="89069" y="24553"/>
                  </a:lnTo>
                  <a:lnTo>
                    <a:pt x="52673" y="52673"/>
                  </a:lnTo>
                  <a:lnTo>
                    <a:pt x="24553" y="89069"/>
                  </a:lnTo>
                  <a:lnTo>
                    <a:pt x="6424" y="132027"/>
                  </a:lnTo>
                  <a:lnTo>
                    <a:pt x="0" y="179831"/>
                  </a:lnTo>
                  <a:lnTo>
                    <a:pt x="6424" y="227636"/>
                  </a:lnTo>
                  <a:lnTo>
                    <a:pt x="24553" y="270594"/>
                  </a:lnTo>
                  <a:lnTo>
                    <a:pt x="52673" y="306990"/>
                  </a:lnTo>
                  <a:lnTo>
                    <a:pt x="89069" y="335110"/>
                  </a:lnTo>
                  <a:lnTo>
                    <a:pt x="132027" y="353239"/>
                  </a:lnTo>
                  <a:lnTo>
                    <a:pt x="179831" y="359663"/>
                  </a:lnTo>
                  <a:lnTo>
                    <a:pt x="227636" y="353239"/>
                  </a:lnTo>
                  <a:lnTo>
                    <a:pt x="270594" y="335110"/>
                  </a:lnTo>
                  <a:lnTo>
                    <a:pt x="306990" y="306990"/>
                  </a:lnTo>
                  <a:lnTo>
                    <a:pt x="335110" y="270594"/>
                  </a:lnTo>
                  <a:lnTo>
                    <a:pt x="353239" y="227636"/>
                  </a:lnTo>
                  <a:lnTo>
                    <a:pt x="359663" y="179831"/>
                  </a:lnTo>
                  <a:lnTo>
                    <a:pt x="353239" y="132027"/>
                  </a:lnTo>
                  <a:lnTo>
                    <a:pt x="335110" y="89069"/>
                  </a:lnTo>
                  <a:lnTo>
                    <a:pt x="306990" y="52673"/>
                  </a:lnTo>
                  <a:lnTo>
                    <a:pt x="270594" y="24553"/>
                  </a:lnTo>
                  <a:lnTo>
                    <a:pt x="227636" y="642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02046" y="343280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79831"/>
                  </a:moveTo>
                  <a:lnTo>
                    <a:pt x="6424" y="132027"/>
                  </a:lnTo>
                  <a:lnTo>
                    <a:pt x="24553" y="89069"/>
                  </a:lnTo>
                  <a:lnTo>
                    <a:pt x="52673" y="52673"/>
                  </a:lnTo>
                  <a:lnTo>
                    <a:pt x="89069" y="24553"/>
                  </a:lnTo>
                  <a:lnTo>
                    <a:pt x="132027" y="6424"/>
                  </a:lnTo>
                  <a:lnTo>
                    <a:pt x="179831" y="0"/>
                  </a:lnTo>
                  <a:lnTo>
                    <a:pt x="227636" y="6424"/>
                  </a:lnTo>
                  <a:lnTo>
                    <a:pt x="270594" y="24553"/>
                  </a:lnTo>
                  <a:lnTo>
                    <a:pt x="306990" y="52673"/>
                  </a:lnTo>
                  <a:lnTo>
                    <a:pt x="335110" y="89069"/>
                  </a:lnTo>
                  <a:lnTo>
                    <a:pt x="353239" y="132027"/>
                  </a:lnTo>
                  <a:lnTo>
                    <a:pt x="359663" y="179831"/>
                  </a:lnTo>
                  <a:lnTo>
                    <a:pt x="353239" y="227636"/>
                  </a:lnTo>
                  <a:lnTo>
                    <a:pt x="335110" y="270594"/>
                  </a:lnTo>
                  <a:lnTo>
                    <a:pt x="306990" y="306990"/>
                  </a:lnTo>
                  <a:lnTo>
                    <a:pt x="270594" y="335110"/>
                  </a:lnTo>
                  <a:lnTo>
                    <a:pt x="227636" y="353239"/>
                  </a:lnTo>
                  <a:lnTo>
                    <a:pt x="179831" y="359663"/>
                  </a:lnTo>
                  <a:lnTo>
                    <a:pt x="132027" y="353239"/>
                  </a:lnTo>
                  <a:lnTo>
                    <a:pt x="89069" y="335110"/>
                  </a:lnTo>
                  <a:lnTo>
                    <a:pt x="52673" y="306990"/>
                  </a:lnTo>
                  <a:lnTo>
                    <a:pt x="24553" y="270594"/>
                  </a:lnTo>
                  <a:lnTo>
                    <a:pt x="6424" y="227636"/>
                  </a:lnTo>
                  <a:lnTo>
                    <a:pt x="0" y="179831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812282" y="3473272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88278" y="2953766"/>
            <a:ext cx="385445" cy="386715"/>
            <a:chOff x="6288278" y="2953766"/>
            <a:chExt cx="385445" cy="386715"/>
          </a:xfrm>
        </p:grpSpPr>
        <p:sp>
          <p:nvSpPr>
            <p:cNvPr id="13" name="object 13"/>
            <p:cNvSpPr/>
            <p:nvPr/>
          </p:nvSpPr>
          <p:spPr>
            <a:xfrm>
              <a:off x="6300978" y="2966466"/>
              <a:ext cx="360045" cy="361315"/>
            </a:xfrm>
            <a:custGeom>
              <a:avLst/>
              <a:gdLst/>
              <a:ahLst/>
              <a:cxnLst/>
              <a:rect l="l" t="t" r="r" b="b"/>
              <a:pathLst>
                <a:path w="360045" h="361314">
                  <a:moveTo>
                    <a:pt x="179832" y="0"/>
                  </a:moveTo>
                  <a:lnTo>
                    <a:pt x="132027" y="6454"/>
                  </a:lnTo>
                  <a:lnTo>
                    <a:pt x="89069" y="24666"/>
                  </a:lnTo>
                  <a:lnTo>
                    <a:pt x="52673" y="52911"/>
                  </a:lnTo>
                  <a:lnTo>
                    <a:pt x="24553" y="89464"/>
                  </a:lnTo>
                  <a:lnTo>
                    <a:pt x="6424" y="132600"/>
                  </a:lnTo>
                  <a:lnTo>
                    <a:pt x="0" y="180594"/>
                  </a:lnTo>
                  <a:lnTo>
                    <a:pt x="6424" y="228587"/>
                  </a:lnTo>
                  <a:lnTo>
                    <a:pt x="24553" y="271723"/>
                  </a:lnTo>
                  <a:lnTo>
                    <a:pt x="52673" y="308276"/>
                  </a:lnTo>
                  <a:lnTo>
                    <a:pt x="89069" y="336521"/>
                  </a:lnTo>
                  <a:lnTo>
                    <a:pt x="132027" y="354733"/>
                  </a:lnTo>
                  <a:lnTo>
                    <a:pt x="179832" y="361188"/>
                  </a:lnTo>
                  <a:lnTo>
                    <a:pt x="227636" y="354733"/>
                  </a:lnTo>
                  <a:lnTo>
                    <a:pt x="270594" y="336521"/>
                  </a:lnTo>
                  <a:lnTo>
                    <a:pt x="306990" y="308276"/>
                  </a:lnTo>
                  <a:lnTo>
                    <a:pt x="335110" y="271723"/>
                  </a:lnTo>
                  <a:lnTo>
                    <a:pt x="353239" y="228587"/>
                  </a:lnTo>
                  <a:lnTo>
                    <a:pt x="359664" y="180594"/>
                  </a:lnTo>
                  <a:lnTo>
                    <a:pt x="353239" y="132600"/>
                  </a:lnTo>
                  <a:lnTo>
                    <a:pt x="335110" y="89464"/>
                  </a:lnTo>
                  <a:lnTo>
                    <a:pt x="306990" y="52911"/>
                  </a:lnTo>
                  <a:lnTo>
                    <a:pt x="270594" y="24666"/>
                  </a:lnTo>
                  <a:lnTo>
                    <a:pt x="227636" y="645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00978" y="2966466"/>
              <a:ext cx="360045" cy="361315"/>
            </a:xfrm>
            <a:custGeom>
              <a:avLst/>
              <a:gdLst/>
              <a:ahLst/>
              <a:cxnLst/>
              <a:rect l="l" t="t" r="r" b="b"/>
              <a:pathLst>
                <a:path w="360045" h="361314">
                  <a:moveTo>
                    <a:pt x="0" y="180594"/>
                  </a:moveTo>
                  <a:lnTo>
                    <a:pt x="6424" y="132600"/>
                  </a:lnTo>
                  <a:lnTo>
                    <a:pt x="24553" y="89464"/>
                  </a:lnTo>
                  <a:lnTo>
                    <a:pt x="52673" y="52911"/>
                  </a:lnTo>
                  <a:lnTo>
                    <a:pt x="89069" y="24666"/>
                  </a:lnTo>
                  <a:lnTo>
                    <a:pt x="132027" y="6454"/>
                  </a:lnTo>
                  <a:lnTo>
                    <a:pt x="179832" y="0"/>
                  </a:lnTo>
                  <a:lnTo>
                    <a:pt x="227636" y="6454"/>
                  </a:lnTo>
                  <a:lnTo>
                    <a:pt x="270594" y="24666"/>
                  </a:lnTo>
                  <a:lnTo>
                    <a:pt x="306990" y="52911"/>
                  </a:lnTo>
                  <a:lnTo>
                    <a:pt x="335110" y="89464"/>
                  </a:lnTo>
                  <a:lnTo>
                    <a:pt x="353239" y="132600"/>
                  </a:lnTo>
                  <a:lnTo>
                    <a:pt x="359664" y="180594"/>
                  </a:lnTo>
                  <a:lnTo>
                    <a:pt x="353239" y="228587"/>
                  </a:lnTo>
                  <a:lnTo>
                    <a:pt x="335110" y="271723"/>
                  </a:lnTo>
                  <a:lnTo>
                    <a:pt x="306990" y="308276"/>
                  </a:lnTo>
                  <a:lnTo>
                    <a:pt x="270594" y="336521"/>
                  </a:lnTo>
                  <a:lnTo>
                    <a:pt x="227636" y="354733"/>
                  </a:lnTo>
                  <a:lnTo>
                    <a:pt x="179832" y="361188"/>
                  </a:lnTo>
                  <a:lnTo>
                    <a:pt x="132027" y="354733"/>
                  </a:lnTo>
                  <a:lnTo>
                    <a:pt x="89069" y="336521"/>
                  </a:lnTo>
                  <a:lnTo>
                    <a:pt x="52673" y="308276"/>
                  </a:lnTo>
                  <a:lnTo>
                    <a:pt x="24553" y="271723"/>
                  </a:lnTo>
                  <a:lnTo>
                    <a:pt x="6424" y="228587"/>
                  </a:lnTo>
                  <a:lnTo>
                    <a:pt x="0" y="180594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411848" y="300756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8203" y="2621325"/>
            <a:ext cx="4119245" cy="3367404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Advantages</a:t>
            </a:r>
            <a:r>
              <a:rPr sz="2000" b="1" spc="-35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for</a:t>
            </a:r>
            <a:r>
              <a:rPr sz="2000" b="1" spc="-60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your</a:t>
            </a:r>
            <a:r>
              <a:rPr sz="2000" b="1" spc="-10" dirty="0">
                <a:solidFill>
                  <a:srgbClr val="EFAC05"/>
                </a:solidFill>
                <a:latin typeface="Arial"/>
                <a:cs typeface="Arial"/>
              </a:rPr>
              <a:t> business</a:t>
            </a:r>
            <a:endParaRPr sz="2000">
              <a:latin typeface="Arial"/>
              <a:cs typeface="Arial"/>
            </a:endParaRPr>
          </a:p>
          <a:p>
            <a:pPr marL="372110" marR="565785" indent="-268605">
              <a:lnSpc>
                <a:spcPct val="100000"/>
              </a:lnSpc>
              <a:spcBef>
                <a:spcPts val="1090"/>
              </a:spcBef>
              <a:buClr>
                <a:srgbClr val="EFAB00"/>
              </a:buClr>
              <a:buFont typeface="Wingdings"/>
              <a:buChar char=""/>
              <a:tabLst>
                <a:tab pos="373380" algn="l"/>
              </a:tabLst>
            </a:pPr>
            <a:r>
              <a:rPr sz="1800" dirty="0">
                <a:latin typeface="Arial MT"/>
                <a:cs typeface="Arial MT"/>
              </a:rPr>
              <a:t>Get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clearer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understanding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of 	</a:t>
            </a:r>
            <a:r>
              <a:rPr sz="1800" dirty="0">
                <a:latin typeface="Arial MT"/>
                <a:cs typeface="Arial MT"/>
              </a:rPr>
              <a:t>business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processes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end-to-</a:t>
            </a:r>
            <a:r>
              <a:rPr sz="1800" spc="-25" dirty="0">
                <a:latin typeface="Arial MT"/>
                <a:cs typeface="Arial MT"/>
              </a:rPr>
              <a:t>end</a:t>
            </a:r>
            <a:endParaRPr sz="1800">
              <a:latin typeface="Arial MT"/>
              <a:cs typeface="Arial MT"/>
            </a:endParaRPr>
          </a:p>
          <a:p>
            <a:pPr marL="372745" indent="-268605">
              <a:lnSpc>
                <a:spcPct val="100000"/>
              </a:lnSpc>
              <a:spcBef>
                <a:spcPts val="1080"/>
              </a:spcBef>
              <a:buClr>
                <a:srgbClr val="EFAB00"/>
              </a:buClr>
              <a:buFont typeface="Wingdings"/>
              <a:buChar char=""/>
              <a:tabLst>
                <a:tab pos="372745" algn="l"/>
              </a:tabLst>
            </a:pPr>
            <a:r>
              <a:rPr sz="1800" dirty="0">
                <a:latin typeface="Arial MT"/>
                <a:cs typeface="Arial MT"/>
              </a:rPr>
              <a:t>Benchmark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capabilities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find</a:t>
            </a:r>
            <a:endParaRPr sz="1800">
              <a:latin typeface="Arial MT"/>
              <a:cs typeface="Arial MT"/>
            </a:endParaRPr>
          </a:p>
          <a:p>
            <a:pPr marL="37338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out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where your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issues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really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are</a:t>
            </a:r>
            <a:endParaRPr sz="1800">
              <a:latin typeface="Arial MT"/>
              <a:cs typeface="Arial MT"/>
            </a:endParaRPr>
          </a:p>
          <a:p>
            <a:pPr marL="372745" indent="-268605">
              <a:lnSpc>
                <a:spcPct val="100000"/>
              </a:lnSpc>
              <a:spcBef>
                <a:spcPts val="1085"/>
              </a:spcBef>
              <a:buClr>
                <a:srgbClr val="EFAB00"/>
              </a:buClr>
              <a:buFont typeface="Wingdings"/>
              <a:buChar char=""/>
              <a:tabLst>
                <a:tab pos="372745" algn="l"/>
              </a:tabLst>
            </a:pPr>
            <a:r>
              <a:rPr sz="1800" dirty="0">
                <a:latin typeface="Arial MT"/>
                <a:cs typeface="Arial MT"/>
              </a:rPr>
              <a:t>Foster </a:t>
            </a:r>
            <a:r>
              <a:rPr sz="1800" spc="-10" dirty="0">
                <a:latin typeface="Arial MT"/>
                <a:cs typeface="Arial MT"/>
              </a:rPr>
              <a:t>collaboration</a:t>
            </a:r>
            <a:endParaRPr sz="1800">
              <a:latin typeface="Arial MT"/>
              <a:cs typeface="Arial MT"/>
            </a:endParaRPr>
          </a:p>
          <a:p>
            <a:pPr marL="372110" marR="835025" indent="-268605">
              <a:lnSpc>
                <a:spcPct val="100000"/>
              </a:lnSpc>
              <a:spcBef>
                <a:spcPts val="1080"/>
              </a:spcBef>
              <a:buClr>
                <a:srgbClr val="EFAB00"/>
              </a:buClr>
              <a:buFont typeface="Wingdings"/>
              <a:buChar char=""/>
              <a:tabLst>
                <a:tab pos="373380" algn="l"/>
              </a:tabLst>
            </a:pPr>
            <a:r>
              <a:rPr sz="1800" dirty="0">
                <a:latin typeface="Arial MT"/>
                <a:cs typeface="Arial MT"/>
              </a:rPr>
              <a:t>Improve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processes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with 	</a:t>
            </a:r>
            <a:r>
              <a:rPr sz="1800" spc="-10" dirty="0">
                <a:latin typeface="Arial MT"/>
                <a:cs typeface="Arial MT"/>
              </a:rPr>
              <a:t>recommendations</a:t>
            </a:r>
            <a:endParaRPr sz="1800">
              <a:latin typeface="Arial MT"/>
              <a:cs typeface="Arial MT"/>
            </a:endParaRPr>
          </a:p>
          <a:p>
            <a:pPr marL="372745" indent="-268605">
              <a:lnSpc>
                <a:spcPct val="100000"/>
              </a:lnSpc>
              <a:spcBef>
                <a:spcPts val="1080"/>
              </a:spcBef>
              <a:buClr>
                <a:srgbClr val="EFAB00"/>
              </a:buClr>
              <a:buFont typeface="Wingdings"/>
              <a:buChar char=""/>
              <a:tabLst>
                <a:tab pos="372745" algn="l"/>
              </a:tabLst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Accelerate</a:t>
            </a:r>
            <a:r>
              <a:rPr sz="1800" b="1" spc="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time</a:t>
            </a:r>
            <a:r>
              <a:rPr sz="18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to</a:t>
            </a:r>
            <a:r>
              <a:rPr sz="18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value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1439" y="240538"/>
            <a:ext cx="4669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8633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Driving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r>
              <a:rPr sz="2000"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outcomes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5" grpId="0"/>
      <p:bldP spid="16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4038600"/>
            <a:ext cx="11582400" cy="247888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sz="3600" b="1" spc="-130" dirty="0" smtClean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3:</a:t>
            </a:r>
            <a:r>
              <a:rPr sz="3600" b="1" spc="-1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Analyze</a:t>
            </a:r>
            <a:r>
              <a:rPr sz="3600" b="1" spc="-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sz="3600" b="1" spc="-9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Enhance</a:t>
            </a:r>
            <a:r>
              <a:rPr sz="3600" b="1" spc="-12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endParaRPr lang="en-US" sz="3600" b="1" spc="-125" dirty="0" smtClean="0">
              <a:solidFill>
                <a:schemeClr val="bg1"/>
              </a:solidFill>
              <a:latin typeface="+mn-l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60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</a:t>
            </a:r>
            <a:r>
              <a:rPr sz="60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60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2-</a:t>
            </a:r>
            <a:r>
              <a:rPr sz="6000" b="1" spc="-10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6000" b="1" spc="-10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Signavio</a:t>
            </a:r>
            <a:r>
              <a:rPr sz="60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Process</a:t>
            </a:r>
            <a:r>
              <a:rPr sz="6000" b="1" spc="-3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Insights</a:t>
            </a:r>
            <a:r>
              <a:rPr sz="60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</a:t>
            </a:r>
            <a:r>
              <a:rPr sz="6000" b="1" spc="-14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Action</a:t>
            </a:r>
            <a:endParaRPr sz="60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91439" y="240538"/>
            <a:ext cx="4071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6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4947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Our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offering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0"/>
            <a:ext cx="4803647" cy="68580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685" marR="5080" indent="-762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Insights</a:t>
            </a:r>
            <a:r>
              <a:rPr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spc="-10" dirty="0"/>
              <a:t>process </a:t>
            </a:r>
            <a:r>
              <a:rPr dirty="0"/>
              <a:t>analytics</a:t>
            </a:r>
            <a:r>
              <a:rPr spc="-30" dirty="0"/>
              <a:t> </a:t>
            </a:r>
            <a:r>
              <a:rPr dirty="0"/>
              <a:t>solution</a:t>
            </a:r>
            <a:r>
              <a:rPr spc="-25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dirty="0"/>
              <a:t>business</a:t>
            </a:r>
            <a:r>
              <a:rPr spc="-40" dirty="0"/>
              <a:t> </a:t>
            </a:r>
            <a:r>
              <a:rPr dirty="0"/>
              <a:t>executives,</a:t>
            </a:r>
            <a:r>
              <a:rPr spc="-30" dirty="0"/>
              <a:t> </a:t>
            </a:r>
            <a:r>
              <a:rPr spc="-10" dirty="0"/>
              <a:t>process </a:t>
            </a:r>
            <a:r>
              <a:rPr dirty="0"/>
              <a:t>owners,</a:t>
            </a:r>
            <a:r>
              <a:rPr spc="-50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transformation</a:t>
            </a:r>
            <a:r>
              <a:rPr spc="-50" dirty="0"/>
              <a:t> </a:t>
            </a:r>
            <a:r>
              <a:rPr dirty="0"/>
              <a:t>centers</a:t>
            </a:r>
            <a:r>
              <a:rPr spc="-55" dirty="0"/>
              <a:t> </a:t>
            </a:r>
            <a:r>
              <a:rPr dirty="0"/>
              <a:t>that</a:t>
            </a:r>
            <a:r>
              <a:rPr spc="-35" dirty="0"/>
              <a:t> </a:t>
            </a:r>
            <a:r>
              <a:rPr spc="-10" dirty="0"/>
              <a:t>provides:</a:t>
            </a:r>
          </a:p>
          <a:p>
            <a:pPr marL="190500" marR="117475" indent="-178435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0500" algn="l"/>
              </a:tabLst>
            </a:pPr>
            <a:r>
              <a:rPr sz="1800" dirty="0"/>
              <a:t>A</a:t>
            </a:r>
            <a:r>
              <a:rPr sz="1800" spc="-130" dirty="0"/>
              <a:t> </a:t>
            </a:r>
            <a:r>
              <a:rPr sz="1800" b="1" dirty="0">
                <a:latin typeface="Arial"/>
                <a:cs typeface="Arial"/>
              </a:rPr>
              <a:t>quick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start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dirty="0"/>
              <a:t>with</a:t>
            </a:r>
            <a:r>
              <a:rPr sz="1800" spc="25" dirty="0"/>
              <a:t> </a:t>
            </a:r>
            <a:r>
              <a:rPr sz="1800" dirty="0"/>
              <a:t>fast</a:t>
            </a:r>
            <a:r>
              <a:rPr sz="1800" spc="-20" dirty="0"/>
              <a:t> </a:t>
            </a:r>
            <a:r>
              <a:rPr sz="1800" dirty="0"/>
              <a:t>data</a:t>
            </a:r>
            <a:r>
              <a:rPr sz="1800" spc="-15" dirty="0"/>
              <a:t> </a:t>
            </a:r>
            <a:r>
              <a:rPr sz="1800" dirty="0"/>
              <a:t>extraction from</a:t>
            </a:r>
            <a:r>
              <a:rPr sz="1800" spc="-15" dirty="0"/>
              <a:t> </a:t>
            </a:r>
            <a:r>
              <a:rPr sz="1800" dirty="0"/>
              <a:t>SAP</a:t>
            </a:r>
            <a:r>
              <a:rPr sz="1800" spc="-50" dirty="0"/>
              <a:t> </a:t>
            </a:r>
            <a:r>
              <a:rPr sz="1800" spc="-25" dirty="0"/>
              <a:t>ERP </a:t>
            </a:r>
            <a:r>
              <a:rPr sz="1800" spc="-10" dirty="0"/>
              <a:t>environments</a:t>
            </a:r>
            <a:endParaRPr sz="1800" dirty="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0500" algn="l"/>
              </a:tabLst>
            </a:pPr>
            <a:r>
              <a:rPr sz="1800" dirty="0"/>
              <a:t>Content</a:t>
            </a:r>
            <a:r>
              <a:rPr sz="1800" spc="-15" dirty="0"/>
              <a:t> </a:t>
            </a:r>
            <a:r>
              <a:rPr sz="1800" dirty="0"/>
              <a:t>giving</a:t>
            </a:r>
            <a:r>
              <a:rPr sz="1800" spc="-10" dirty="0"/>
              <a:t> </a:t>
            </a:r>
            <a:r>
              <a:rPr sz="1800" b="1" dirty="0">
                <a:latin typeface="Arial"/>
                <a:cs typeface="Arial"/>
              </a:rPr>
              <a:t>instant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insights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into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core</a:t>
            </a:r>
            <a:endParaRPr sz="1800" dirty="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business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processes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SAP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ERP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application</a:t>
            </a:r>
            <a:endParaRPr sz="1800" dirty="0">
              <a:latin typeface="Arial"/>
              <a:cs typeface="Arial"/>
            </a:endParaRPr>
          </a:p>
          <a:p>
            <a:pPr marL="190500" marR="386715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0500" algn="l"/>
              </a:tabLst>
            </a:pPr>
            <a:r>
              <a:rPr sz="1800" b="1" dirty="0">
                <a:latin typeface="Arial"/>
                <a:cs typeface="Arial"/>
              </a:rPr>
              <a:t>Rapid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identification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focus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areas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dirty="0"/>
              <a:t>with</a:t>
            </a:r>
            <a:r>
              <a:rPr sz="1800" spc="5" dirty="0"/>
              <a:t> </a:t>
            </a:r>
            <a:r>
              <a:rPr sz="1800" spc="-10" dirty="0"/>
              <a:t>powerful </a:t>
            </a:r>
            <a:r>
              <a:rPr sz="1800" dirty="0"/>
              <a:t>functionality</a:t>
            </a:r>
            <a:r>
              <a:rPr sz="1800" spc="-20" dirty="0"/>
              <a:t> </a:t>
            </a:r>
            <a:r>
              <a:rPr sz="1800" dirty="0"/>
              <a:t>to</a:t>
            </a:r>
            <a:r>
              <a:rPr sz="1800" spc="-10" dirty="0"/>
              <a:t> </a:t>
            </a:r>
            <a:r>
              <a:rPr sz="1800" b="1" dirty="0">
                <a:latin typeface="Arial"/>
                <a:cs typeface="Arial"/>
              </a:rPr>
              <a:t>drill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down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dirty="0"/>
              <a:t>to</a:t>
            </a:r>
            <a:r>
              <a:rPr sz="1800" spc="-15" dirty="0"/>
              <a:t> </a:t>
            </a:r>
            <a:r>
              <a:rPr sz="1800" dirty="0"/>
              <a:t>potential</a:t>
            </a:r>
            <a:r>
              <a:rPr sz="1800" spc="-10" dirty="0"/>
              <a:t> </a:t>
            </a:r>
            <a:r>
              <a:rPr sz="1800" dirty="0"/>
              <a:t>root</a:t>
            </a:r>
            <a:r>
              <a:rPr sz="1800" spc="-10" dirty="0"/>
              <a:t> causes</a:t>
            </a:r>
            <a:endParaRPr sz="1800" dirty="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0500" algn="l"/>
              </a:tabLst>
            </a:pPr>
            <a:r>
              <a:rPr sz="1800" dirty="0"/>
              <a:t>Recommended</a:t>
            </a:r>
            <a:r>
              <a:rPr sz="1800" spc="-20" dirty="0"/>
              <a:t> </a:t>
            </a:r>
            <a:r>
              <a:rPr sz="1800" b="1" dirty="0">
                <a:latin typeface="Arial"/>
                <a:cs typeface="Arial"/>
              </a:rPr>
              <a:t>actions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technologies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for</a:t>
            </a:r>
            <a:endParaRPr sz="1800" dirty="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process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improvements</a:t>
            </a:r>
            <a:endParaRPr sz="1800" dirty="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0500" algn="l"/>
              </a:tabLst>
            </a:pPr>
            <a:r>
              <a:rPr sz="1800" b="1" dirty="0">
                <a:latin typeface="Arial"/>
                <a:cs typeface="Arial"/>
              </a:rPr>
              <a:t>Benchmarking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KPIs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dirty="0"/>
              <a:t>with</a:t>
            </a:r>
            <a:r>
              <a:rPr sz="1800" spc="5" dirty="0"/>
              <a:t> </a:t>
            </a:r>
            <a:r>
              <a:rPr sz="1800" dirty="0"/>
              <a:t>industry</a:t>
            </a:r>
            <a:r>
              <a:rPr sz="1800" spc="-35" dirty="0"/>
              <a:t> </a:t>
            </a:r>
            <a:r>
              <a:rPr sz="1800" dirty="0"/>
              <a:t>best</a:t>
            </a:r>
            <a:r>
              <a:rPr sz="1800" spc="-30" dirty="0"/>
              <a:t> </a:t>
            </a:r>
            <a:r>
              <a:rPr sz="1800" spc="-10" dirty="0"/>
              <a:t>practices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7272451" y="0"/>
            <a:ext cx="5041544" cy="6858000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build="p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868839" y="2553615"/>
            <a:ext cx="7553473" cy="4191000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97" y="245927"/>
            <a:ext cx="9296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SAP Signavio Training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62392" y="2707209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Anubhav Oberoy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Day-3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886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400" y="3810000"/>
            <a:ext cx="11658600" cy="2480807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sz="3600" b="1" spc="-125" dirty="0" smtClean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3:</a:t>
            </a:r>
            <a:r>
              <a:rPr sz="3600" b="1" spc="-1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Analyze</a:t>
            </a:r>
            <a:r>
              <a:rPr sz="3600" b="1" spc="-5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sz="3600" b="1" spc="-6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Enhance</a:t>
            </a:r>
            <a:r>
              <a:rPr sz="3600" b="1" spc="-10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endParaRPr lang="en-US" sz="3600" b="1" spc="-105" dirty="0" smtClean="0">
              <a:solidFill>
                <a:schemeClr val="bg1"/>
              </a:solidFill>
              <a:latin typeface="+mn-l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60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3:</a:t>
            </a:r>
            <a:r>
              <a:rPr lang="en-US" sz="60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3-</a:t>
            </a:r>
            <a:r>
              <a:rPr sz="6000" b="1" spc="-50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60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Signavio</a:t>
            </a:r>
            <a:r>
              <a:rPr sz="6000" b="1" spc="-2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Process</a:t>
            </a:r>
            <a:r>
              <a:rPr sz="6000" b="1" spc="-3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Insights,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Discovery</a:t>
            </a:r>
            <a:r>
              <a:rPr sz="6000" b="1" spc="-8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Edition</a:t>
            </a:r>
            <a:endParaRPr sz="60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987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4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Insights,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edition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5238"/>
            <a:ext cx="15049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Introduction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7288" y="1525925"/>
            <a:ext cx="5104130" cy="236791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000" dirty="0">
                <a:latin typeface="Arial MT"/>
                <a:cs typeface="Arial MT"/>
              </a:rPr>
              <a:t>One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free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charge*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solution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to:</a:t>
            </a:r>
            <a:endParaRPr sz="20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Improve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business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processes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Start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journey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S/4HANA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Optimize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live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S/4HANA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systems</a:t>
            </a:r>
            <a:endParaRPr sz="1800" dirty="0">
              <a:latin typeface="Arial MT"/>
              <a:cs typeface="Arial MT"/>
            </a:endParaRPr>
          </a:p>
          <a:p>
            <a:pPr marL="191135" marR="508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2405" algn="l"/>
              </a:tabLst>
            </a:pPr>
            <a:r>
              <a:rPr sz="1800" dirty="0">
                <a:latin typeface="Arial MT"/>
                <a:cs typeface="Arial MT"/>
              </a:rPr>
              <a:t>Get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know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interface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functionality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of 	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18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Insights</a:t>
            </a:r>
            <a:r>
              <a:rPr sz="18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(both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offerings 	</a:t>
            </a:r>
            <a:r>
              <a:rPr sz="1800" dirty="0">
                <a:latin typeface="Arial MT"/>
                <a:cs typeface="Arial MT"/>
              </a:rPr>
              <a:t>have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same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interface)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7288" y="6115303"/>
            <a:ext cx="31375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*</a:t>
            </a:r>
            <a:r>
              <a:rPr sz="1400" spc="-3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sz="1400" spc="-2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every</a:t>
            </a:r>
            <a:r>
              <a:rPr sz="14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SAP</a:t>
            </a:r>
            <a:r>
              <a:rPr sz="1400" spc="-3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Arial MT"/>
                <a:cs typeface="Arial MT"/>
              </a:rPr>
              <a:t>maintenance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Arial MT"/>
                <a:cs typeface="Arial MT"/>
              </a:rPr>
              <a:t>customer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1" y="0"/>
            <a:ext cx="4422646" cy="6858000"/>
          </a:xfrm>
          <a:prstGeom prst="rect">
            <a:avLst/>
          </a:prstGeom>
        </p:spPr>
      </p:pic>
      <p:sp>
        <p:nvSpPr>
          <p:cNvPr id="9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7772400" y="-333000"/>
            <a:ext cx="4508143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987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4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Insights,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edition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5238"/>
            <a:ext cx="71247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What</a:t>
            </a:r>
            <a:r>
              <a:rPr sz="20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is</a:t>
            </a:r>
            <a:r>
              <a:rPr sz="20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Insights,</a:t>
            </a:r>
            <a:r>
              <a:rPr sz="2000" b="1" spc="-9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discovery</a:t>
            </a:r>
            <a:r>
              <a:rPr sz="20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edition?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40100" y="1636776"/>
            <a:ext cx="8328025" cy="4130040"/>
            <a:chOff x="3340100" y="1636776"/>
            <a:chExt cx="8328025" cy="4130040"/>
          </a:xfrm>
        </p:grpSpPr>
        <p:sp>
          <p:nvSpPr>
            <p:cNvPr id="5" name="object 5"/>
            <p:cNvSpPr/>
            <p:nvPr/>
          </p:nvSpPr>
          <p:spPr>
            <a:xfrm>
              <a:off x="7056120" y="1636776"/>
              <a:ext cx="4612005" cy="4130040"/>
            </a:xfrm>
            <a:custGeom>
              <a:avLst/>
              <a:gdLst/>
              <a:ahLst/>
              <a:cxnLst/>
              <a:rect l="l" t="t" r="r" b="b"/>
              <a:pathLst>
                <a:path w="4612005" h="4130040">
                  <a:moveTo>
                    <a:pt x="3579113" y="0"/>
                  </a:moveTo>
                  <a:lnTo>
                    <a:pt x="1032509" y="0"/>
                  </a:lnTo>
                  <a:lnTo>
                    <a:pt x="0" y="2065020"/>
                  </a:lnTo>
                  <a:lnTo>
                    <a:pt x="1032509" y="4130040"/>
                  </a:lnTo>
                  <a:lnTo>
                    <a:pt x="3579113" y="4130040"/>
                  </a:lnTo>
                  <a:lnTo>
                    <a:pt x="4611624" y="2065020"/>
                  </a:lnTo>
                  <a:lnTo>
                    <a:pt x="3579113" y="0"/>
                  </a:lnTo>
                  <a:close/>
                </a:path>
              </a:pathLst>
            </a:custGeom>
            <a:solidFill>
              <a:srgbClr val="008FD2">
                <a:alpha val="50195"/>
              </a:srgbClr>
            </a:solidFill>
            <a:ln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52800" y="2724912"/>
              <a:ext cx="817244" cy="820419"/>
            </a:xfrm>
            <a:custGeom>
              <a:avLst/>
              <a:gdLst/>
              <a:ahLst/>
              <a:cxnLst/>
              <a:rect l="l" t="t" r="r" b="b"/>
              <a:pathLst>
                <a:path w="817245" h="820420">
                  <a:moveTo>
                    <a:pt x="0" y="409955"/>
                  </a:moveTo>
                  <a:lnTo>
                    <a:pt x="2748" y="362141"/>
                  </a:lnTo>
                  <a:lnTo>
                    <a:pt x="10787" y="315947"/>
                  </a:lnTo>
                  <a:lnTo>
                    <a:pt x="23813" y="271683"/>
                  </a:lnTo>
                  <a:lnTo>
                    <a:pt x="41516" y="229655"/>
                  </a:lnTo>
                  <a:lnTo>
                    <a:pt x="63592" y="190170"/>
                  </a:lnTo>
                  <a:lnTo>
                    <a:pt x="89733" y="153537"/>
                  </a:lnTo>
                  <a:lnTo>
                    <a:pt x="119633" y="120062"/>
                  </a:lnTo>
                  <a:lnTo>
                    <a:pt x="152986" y="90053"/>
                  </a:lnTo>
                  <a:lnTo>
                    <a:pt x="189484" y="63818"/>
                  </a:lnTo>
                  <a:lnTo>
                    <a:pt x="228822" y="41663"/>
                  </a:lnTo>
                  <a:lnTo>
                    <a:pt x="270692" y="23896"/>
                  </a:lnTo>
                  <a:lnTo>
                    <a:pt x="314788" y="10825"/>
                  </a:lnTo>
                  <a:lnTo>
                    <a:pt x="360803" y="2757"/>
                  </a:lnTo>
                  <a:lnTo>
                    <a:pt x="408432" y="0"/>
                  </a:lnTo>
                  <a:lnTo>
                    <a:pt x="456060" y="2757"/>
                  </a:lnTo>
                  <a:lnTo>
                    <a:pt x="502075" y="10825"/>
                  </a:lnTo>
                  <a:lnTo>
                    <a:pt x="546171" y="23896"/>
                  </a:lnTo>
                  <a:lnTo>
                    <a:pt x="588041" y="41663"/>
                  </a:lnTo>
                  <a:lnTo>
                    <a:pt x="627379" y="63818"/>
                  </a:lnTo>
                  <a:lnTo>
                    <a:pt x="663877" y="90053"/>
                  </a:lnTo>
                  <a:lnTo>
                    <a:pt x="697230" y="120062"/>
                  </a:lnTo>
                  <a:lnTo>
                    <a:pt x="727130" y="153537"/>
                  </a:lnTo>
                  <a:lnTo>
                    <a:pt x="753271" y="190170"/>
                  </a:lnTo>
                  <a:lnTo>
                    <a:pt x="775347" y="229655"/>
                  </a:lnTo>
                  <a:lnTo>
                    <a:pt x="793050" y="271683"/>
                  </a:lnTo>
                  <a:lnTo>
                    <a:pt x="806076" y="315947"/>
                  </a:lnTo>
                  <a:lnTo>
                    <a:pt x="814115" y="362141"/>
                  </a:lnTo>
                  <a:lnTo>
                    <a:pt x="816863" y="409955"/>
                  </a:lnTo>
                  <a:lnTo>
                    <a:pt x="814115" y="457770"/>
                  </a:lnTo>
                  <a:lnTo>
                    <a:pt x="806076" y="503964"/>
                  </a:lnTo>
                  <a:lnTo>
                    <a:pt x="793050" y="548228"/>
                  </a:lnTo>
                  <a:lnTo>
                    <a:pt x="775347" y="590256"/>
                  </a:lnTo>
                  <a:lnTo>
                    <a:pt x="753271" y="629741"/>
                  </a:lnTo>
                  <a:lnTo>
                    <a:pt x="727130" y="666374"/>
                  </a:lnTo>
                  <a:lnTo>
                    <a:pt x="697230" y="699849"/>
                  </a:lnTo>
                  <a:lnTo>
                    <a:pt x="663877" y="729858"/>
                  </a:lnTo>
                  <a:lnTo>
                    <a:pt x="627379" y="756093"/>
                  </a:lnTo>
                  <a:lnTo>
                    <a:pt x="588041" y="778248"/>
                  </a:lnTo>
                  <a:lnTo>
                    <a:pt x="546171" y="796015"/>
                  </a:lnTo>
                  <a:lnTo>
                    <a:pt x="502075" y="809086"/>
                  </a:lnTo>
                  <a:lnTo>
                    <a:pt x="456060" y="817154"/>
                  </a:lnTo>
                  <a:lnTo>
                    <a:pt x="408432" y="819912"/>
                  </a:lnTo>
                  <a:lnTo>
                    <a:pt x="360803" y="817154"/>
                  </a:lnTo>
                  <a:lnTo>
                    <a:pt x="314788" y="809086"/>
                  </a:lnTo>
                  <a:lnTo>
                    <a:pt x="270692" y="796015"/>
                  </a:lnTo>
                  <a:lnTo>
                    <a:pt x="228822" y="778248"/>
                  </a:lnTo>
                  <a:lnTo>
                    <a:pt x="189484" y="756093"/>
                  </a:lnTo>
                  <a:lnTo>
                    <a:pt x="152986" y="729858"/>
                  </a:lnTo>
                  <a:lnTo>
                    <a:pt x="119634" y="699849"/>
                  </a:lnTo>
                  <a:lnTo>
                    <a:pt x="89733" y="666374"/>
                  </a:lnTo>
                  <a:lnTo>
                    <a:pt x="63592" y="629741"/>
                  </a:lnTo>
                  <a:lnTo>
                    <a:pt x="41516" y="590256"/>
                  </a:lnTo>
                  <a:lnTo>
                    <a:pt x="23813" y="548228"/>
                  </a:lnTo>
                  <a:lnTo>
                    <a:pt x="10787" y="503964"/>
                  </a:lnTo>
                  <a:lnTo>
                    <a:pt x="2748" y="457770"/>
                  </a:lnTo>
                  <a:lnTo>
                    <a:pt x="0" y="409955"/>
                  </a:lnTo>
                  <a:close/>
                </a:path>
              </a:pathLst>
            </a:custGeom>
            <a:ln w="2539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07664" y="2785872"/>
              <a:ext cx="707390" cy="707390"/>
            </a:xfrm>
            <a:custGeom>
              <a:avLst/>
              <a:gdLst/>
              <a:ahLst/>
              <a:cxnLst/>
              <a:rect l="l" t="t" r="r" b="b"/>
              <a:pathLst>
                <a:path w="707389" h="707389">
                  <a:moveTo>
                    <a:pt x="0" y="353567"/>
                  </a:moveTo>
                  <a:lnTo>
                    <a:pt x="3226" y="305579"/>
                  </a:lnTo>
                  <a:lnTo>
                    <a:pt x="12625" y="259556"/>
                  </a:lnTo>
                  <a:lnTo>
                    <a:pt x="27777" y="215919"/>
                  </a:lnTo>
                  <a:lnTo>
                    <a:pt x="48259" y="175090"/>
                  </a:lnTo>
                  <a:lnTo>
                    <a:pt x="73653" y="137489"/>
                  </a:lnTo>
                  <a:lnTo>
                    <a:pt x="103536" y="103536"/>
                  </a:lnTo>
                  <a:lnTo>
                    <a:pt x="137489" y="73653"/>
                  </a:lnTo>
                  <a:lnTo>
                    <a:pt x="175090" y="48259"/>
                  </a:lnTo>
                  <a:lnTo>
                    <a:pt x="215919" y="27777"/>
                  </a:lnTo>
                  <a:lnTo>
                    <a:pt x="259556" y="12625"/>
                  </a:lnTo>
                  <a:lnTo>
                    <a:pt x="305579" y="3226"/>
                  </a:lnTo>
                  <a:lnTo>
                    <a:pt x="353568" y="0"/>
                  </a:lnTo>
                  <a:lnTo>
                    <a:pt x="401556" y="3226"/>
                  </a:lnTo>
                  <a:lnTo>
                    <a:pt x="447579" y="12625"/>
                  </a:lnTo>
                  <a:lnTo>
                    <a:pt x="491216" y="27777"/>
                  </a:lnTo>
                  <a:lnTo>
                    <a:pt x="532045" y="48259"/>
                  </a:lnTo>
                  <a:lnTo>
                    <a:pt x="569646" y="73653"/>
                  </a:lnTo>
                  <a:lnTo>
                    <a:pt x="603599" y="103536"/>
                  </a:lnTo>
                  <a:lnTo>
                    <a:pt x="633482" y="137489"/>
                  </a:lnTo>
                  <a:lnTo>
                    <a:pt x="658876" y="175090"/>
                  </a:lnTo>
                  <a:lnTo>
                    <a:pt x="679358" y="215919"/>
                  </a:lnTo>
                  <a:lnTo>
                    <a:pt x="694510" y="259556"/>
                  </a:lnTo>
                  <a:lnTo>
                    <a:pt x="703909" y="305579"/>
                  </a:lnTo>
                  <a:lnTo>
                    <a:pt x="707136" y="353567"/>
                  </a:lnTo>
                  <a:lnTo>
                    <a:pt x="703909" y="401556"/>
                  </a:lnTo>
                  <a:lnTo>
                    <a:pt x="694510" y="447579"/>
                  </a:lnTo>
                  <a:lnTo>
                    <a:pt x="679358" y="491216"/>
                  </a:lnTo>
                  <a:lnTo>
                    <a:pt x="658876" y="532045"/>
                  </a:lnTo>
                  <a:lnTo>
                    <a:pt x="633482" y="569646"/>
                  </a:lnTo>
                  <a:lnTo>
                    <a:pt x="603599" y="603599"/>
                  </a:lnTo>
                  <a:lnTo>
                    <a:pt x="569646" y="633482"/>
                  </a:lnTo>
                  <a:lnTo>
                    <a:pt x="532045" y="658876"/>
                  </a:lnTo>
                  <a:lnTo>
                    <a:pt x="491216" y="679358"/>
                  </a:lnTo>
                  <a:lnTo>
                    <a:pt x="447579" y="694510"/>
                  </a:lnTo>
                  <a:lnTo>
                    <a:pt x="401556" y="703909"/>
                  </a:lnTo>
                  <a:lnTo>
                    <a:pt x="353568" y="707136"/>
                  </a:lnTo>
                  <a:lnTo>
                    <a:pt x="305579" y="703909"/>
                  </a:lnTo>
                  <a:lnTo>
                    <a:pt x="259556" y="694510"/>
                  </a:lnTo>
                  <a:lnTo>
                    <a:pt x="215919" y="679358"/>
                  </a:lnTo>
                  <a:lnTo>
                    <a:pt x="175090" y="658876"/>
                  </a:lnTo>
                  <a:lnTo>
                    <a:pt x="137489" y="633482"/>
                  </a:lnTo>
                  <a:lnTo>
                    <a:pt x="103536" y="603599"/>
                  </a:lnTo>
                  <a:lnTo>
                    <a:pt x="73653" y="569646"/>
                  </a:lnTo>
                  <a:lnTo>
                    <a:pt x="48259" y="532045"/>
                  </a:lnTo>
                  <a:lnTo>
                    <a:pt x="27777" y="491216"/>
                  </a:lnTo>
                  <a:lnTo>
                    <a:pt x="12625" y="447579"/>
                  </a:lnTo>
                  <a:lnTo>
                    <a:pt x="3226" y="401556"/>
                  </a:lnTo>
                  <a:lnTo>
                    <a:pt x="0" y="353567"/>
                  </a:lnTo>
                  <a:close/>
                </a:path>
              </a:pathLst>
            </a:custGeom>
            <a:ln w="25400">
              <a:solidFill>
                <a:srgbClr val="F7D5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20871" y="2899410"/>
            <a:ext cx="66103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42545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 MT"/>
                <a:cs typeface="Arial MT"/>
              </a:rPr>
              <a:t>Sunset </a:t>
            </a:r>
            <a:r>
              <a:rPr sz="1400" spc="-20" dirty="0">
                <a:latin typeface="Arial MT"/>
                <a:cs typeface="Arial MT"/>
              </a:rPr>
              <a:t>01.2021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02919" y="3081527"/>
            <a:ext cx="5437505" cy="2872105"/>
            <a:chOff x="502919" y="3081527"/>
            <a:chExt cx="5437505" cy="2872105"/>
          </a:xfrm>
        </p:grpSpPr>
        <p:sp>
          <p:nvSpPr>
            <p:cNvPr id="10" name="object 10"/>
            <p:cNvSpPr/>
            <p:nvPr/>
          </p:nvSpPr>
          <p:spPr>
            <a:xfrm>
              <a:off x="521207" y="4605527"/>
              <a:ext cx="5401310" cy="0"/>
            </a:xfrm>
            <a:custGeom>
              <a:avLst/>
              <a:gdLst/>
              <a:ahLst/>
              <a:cxnLst/>
              <a:rect l="l" t="t" r="r" b="b"/>
              <a:pathLst>
                <a:path w="5401310">
                  <a:moveTo>
                    <a:pt x="0" y="0"/>
                  </a:moveTo>
                  <a:lnTo>
                    <a:pt x="2919857" y="0"/>
                  </a:lnTo>
                </a:path>
                <a:path w="5401310">
                  <a:moveTo>
                    <a:pt x="2526792" y="0"/>
                  </a:moveTo>
                  <a:lnTo>
                    <a:pt x="5400929" y="0"/>
                  </a:lnTo>
                </a:path>
              </a:pathLst>
            </a:custGeom>
            <a:ln w="190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2919" y="4428744"/>
              <a:ext cx="5413375" cy="140335"/>
            </a:xfrm>
            <a:custGeom>
              <a:avLst/>
              <a:gdLst/>
              <a:ahLst/>
              <a:cxnLst/>
              <a:rect l="l" t="t" r="r" b="b"/>
              <a:pathLst>
                <a:path w="5413375" h="140335">
                  <a:moveTo>
                    <a:pt x="541324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5413248" y="140207"/>
                  </a:lnTo>
                  <a:lnTo>
                    <a:pt x="5413248" y="0"/>
                  </a:lnTo>
                  <a:close/>
                </a:path>
              </a:pathLst>
            </a:custGeom>
            <a:solidFill>
              <a:srgbClr val="A8A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1207" y="5943600"/>
              <a:ext cx="2920365" cy="0"/>
            </a:xfrm>
            <a:custGeom>
              <a:avLst/>
              <a:gdLst/>
              <a:ahLst/>
              <a:cxnLst/>
              <a:rect l="l" t="t" r="r" b="b"/>
              <a:pathLst>
                <a:path w="2920365">
                  <a:moveTo>
                    <a:pt x="0" y="0"/>
                  </a:moveTo>
                  <a:lnTo>
                    <a:pt x="2919857" y="0"/>
                  </a:lnTo>
                </a:path>
              </a:pathLst>
            </a:custGeom>
            <a:ln w="190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1207" y="5766816"/>
              <a:ext cx="2514600" cy="131445"/>
            </a:xfrm>
            <a:custGeom>
              <a:avLst/>
              <a:gdLst/>
              <a:ahLst/>
              <a:cxnLst/>
              <a:rect l="l" t="t" r="r" b="b"/>
              <a:pathLst>
                <a:path w="2514600" h="131445">
                  <a:moveTo>
                    <a:pt x="251460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2514600" y="131063"/>
                  </a:lnTo>
                  <a:lnTo>
                    <a:pt x="2514600" y="0"/>
                  </a:lnTo>
                  <a:close/>
                </a:path>
              </a:pathLst>
            </a:custGeom>
            <a:solidFill>
              <a:srgbClr val="5F9A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47999" y="5943600"/>
              <a:ext cx="2882900" cy="0"/>
            </a:xfrm>
            <a:custGeom>
              <a:avLst/>
              <a:gdLst/>
              <a:ahLst/>
              <a:cxnLst/>
              <a:rect l="l" t="t" r="r" b="b"/>
              <a:pathLst>
                <a:path w="2882900">
                  <a:moveTo>
                    <a:pt x="0" y="0"/>
                  </a:moveTo>
                  <a:lnTo>
                    <a:pt x="2882900" y="0"/>
                  </a:lnTo>
                </a:path>
              </a:pathLst>
            </a:custGeom>
            <a:ln w="190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47999" y="5766816"/>
              <a:ext cx="2883535" cy="134620"/>
            </a:xfrm>
            <a:custGeom>
              <a:avLst/>
              <a:gdLst/>
              <a:ahLst/>
              <a:cxnLst/>
              <a:rect l="l" t="t" r="r" b="b"/>
              <a:pathLst>
                <a:path w="2883535" h="134620">
                  <a:moveTo>
                    <a:pt x="2883407" y="0"/>
                  </a:moveTo>
                  <a:lnTo>
                    <a:pt x="0" y="0"/>
                  </a:lnTo>
                  <a:lnTo>
                    <a:pt x="0" y="134112"/>
                  </a:lnTo>
                  <a:lnTo>
                    <a:pt x="2883407" y="134112"/>
                  </a:lnTo>
                  <a:lnTo>
                    <a:pt x="2883407" y="0"/>
                  </a:lnTo>
                  <a:close/>
                </a:path>
              </a:pathLst>
            </a:custGeom>
            <a:solidFill>
              <a:srgbClr val="5F9A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1207" y="3258311"/>
              <a:ext cx="2863850" cy="0"/>
            </a:xfrm>
            <a:custGeom>
              <a:avLst/>
              <a:gdLst/>
              <a:ahLst/>
              <a:cxnLst/>
              <a:rect l="l" t="t" r="r" b="b"/>
              <a:pathLst>
                <a:path w="2863850">
                  <a:moveTo>
                    <a:pt x="0" y="0"/>
                  </a:moveTo>
                  <a:lnTo>
                    <a:pt x="2863722" y="0"/>
                  </a:lnTo>
                </a:path>
              </a:pathLst>
            </a:custGeom>
            <a:ln w="190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1207" y="3081527"/>
              <a:ext cx="2816860" cy="131445"/>
            </a:xfrm>
            <a:custGeom>
              <a:avLst/>
              <a:gdLst/>
              <a:ahLst/>
              <a:cxnLst/>
              <a:rect l="l" t="t" r="r" b="b"/>
              <a:pathLst>
                <a:path w="2816860" h="131444">
                  <a:moveTo>
                    <a:pt x="2816352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2816352" y="131063"/>
                  </a:lnTo>
                  <a:lnTo>
                    <a:pt x="2816352" y="0"/>
                  </a:lnTo>
                  <a:close/>
                </a:path>
              </a:pathLst>
            </a:custGeom>
            <a:solidFill>
              <a:srgbClr val="EFAB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75760" y="3081527"/>
              <a:ext cx="1731645" cy="131445"/>
            </a:xfrm>
            <a:custGeom>
              <a:avLst/>
              <a:gdLst/>
              <a:ahLst/>
              <a:cxnLst/>
              <a:rect l="l" t="t" r="r" b="b"/>
              <a:pathLst>
                <a:path w="1731645" h="131444">
                  <a:moveTo>
                    <a:pt x="1731264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731264" y="131063"/>
                  </a:lnTo>
                  <a:lnTo>
                    <a:pt x="173126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97483" y="2587879"/>
            <a:ext cx="248539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latin typeface="Arial MT"/>
                <a:cs typeface="Arial MT"/>
              </a:rPr>
              <a:t>SAP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Scenario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Recommendations</a:t>
            </a:r>
            <a:r>
              <a:rPr sz="1400" dirty="0">
                <a:latin typeface="Arial MT"/>
                <a:cs typeface="Arial MT"/>
              </a:rPr>
              <a:t> on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Spotlight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5202" y="4164025"/>
            <a:ext cx="446595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Arial MT"/>
                <a:cs typeface="Arial MT"/>
              </a:rPr>
              <a:t>SAP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Innovation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Optimization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Pathfinder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Spotlight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49553" y="5502960"/>
            <a:ext cx="46361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latin typeface="Arial MT"/>
                <a:cs typeface="Arial MT"/>
              </a:rPr>
              <a:t>Spotlight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SAP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(online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application,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previously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called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PIE)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69994" y="2816809"/>
            <a:ext cx="149161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Discovery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166234" y="3242691"/>
            <a:ext cx="5518150" cy="2722880"/>
            <a:chOff x="4166234" y="3242691"/>
            <a:chExt cx="5518150" cy="2722880"/>
          </a:xfrm>
        </p:grpSpPr>
        <p:sp>
          <p:nvSpPr>
            <p:cNvPr id="24" name="object 24"/>
            <p:cNvSpPr/>
            <p:nvPr/>
          </p:nvSpPr>
          <p:spPr>
            <a:xfrm>
              <a:off x="6773164" y="3247262"/>
              <a:ext cx="631190" cy="2599690"/>
            </a:xfrm>
            <a:custGeom>
              <a:avLst/>
              <a:gdLst/>
              <a:ahLst/>
              <a:cxnLst/>
              <a:rect l="l" t="t" r="r" b="b"/>
              <a:pathLst>
                <a:path w="631190" h="2599690">
                  <a:moveTo>
                    <a:pt x="33274" y="23495"/>
                  </a:moveTo>
                  <a:lnTo>
                    <a:pt x="23368" y="0"/>
                  </a:lnTo>
                  <a:lnTo>
                    <a:pt x="0" y="9906"/>
                  </a:lnTo>
                  <a:lnTo>
                    <a:pt x="9779" y="33274"/>
                  </a:lnTo>
                  <a:lnTo>
                    <a:pt x="33274" y="23495"/>
                  </a:lnTo>
                  <a:close/>
                </a:path>
                <a:path w="631190" h="2599690">
                  <a:moveTo>
                    <a:pt x="40132" y="1358392"/>
                  </a:moveTo>
                  <a:lnTo>
                    <a:pt x="17399" y="1346962"/>
                  </a:lnTo>
                  <a:lnTo>
                    <a:pt x="5969" y="1369568"/>
                  </a:lnTo>
                  <a:lnTo>
                    <a:pt x="28575" y="1381125"/>
                  </a:lnTo>
                  <a:lnTo>
                    <a:pt x="40132" y="1358392"/>
                  </a:lnTo>
                  <a:close/>
                </a:path>
                <a:path w="631190" h="2599690">
                  <a:moveTo>
                    <a:pt x="52959" y="70231"/>
                  </a:moveTo>
                  <a:lnTo>
                    <a:pt x="43053" y="46863"/>
                  </a:lnTo>
                  <a:lnTo>
                    <a:pt x="19685" y="56642"/>
                  </a:lnTo>
                  <a:lnTo>
                    <a:pt x="29464" y="80137"/>
                  </a:lnTo>
                  <a:lnTo>
                    <a:pt x="52959" y="70231"/>
                  </a:lnTo>
                  <a:close/>
                </a:path>
                <a:path w="631190" h="2599690">
                  <a:moveTo>
                    <a:pt x="55118" y="2578493"/>
                  </a:moveTo>
                  <a:lnTo>
                    <a:pt x="34544" y="2563622"/>
                  </a:lnTo>
                  <a:lnTo>
                    <a:pt x="19685" y="2584208"/>
                  </a:lnTo>
                  <a:lnTo>
                    <a:pt x="40259" y="2599080"/>
                  </a:lnTo>
                  <a:lnTo>
                    <a:pt x="55118" y="2578493"/>
                  </a:lnTo>
                  <a:close/>
                </a:path>
                <a:path w="631190" h="2599690">
                  <a:moveTo>
                    <a:pt x="72644" y="117094"/>
                  </a:moveTo>
                  <a:lnTo>
                    <a:pt x="62738" y="93726"/>
                  </a:lnTo>
                  <a:lnTo>
                    <a:pt x="39370" y="103505"/>
                  </a:lnTo>
                  <a:lnTo>
                    <a:pt x="49149" y="127000"/>
                  </a:lnTo>
                  <a:lnTo>
                    <a:pt x="72644" y="117094"/>
                  </a:lnTo>
                  <a:close/>
                </a:path>
                <a:path w="631190" h="2599690">
                  <a:moveTo>
                    <a:pt x="84836" y="2537320"/>
                  </a:moveTo>
                  <a:lnTo>
                    <a:pt x="64262" y="2522436"/>
                  </a:lnTo>
                  <a:lnTo>
                    <a:pt x="49403" y="2543022"/>
                  </a:lnTo>
                  <a:lnTo>
                    <a:pt x="69977" y="2557907"/>
                  </a:lnTo>
                  <a:lnTo>
                    <a:pt x="84836" y="2537320"/>
                  </a:lnTo>
                  <a:close/>
                </a:path>
                <a:path w="631190" h="2599690">
                  <a:moveTo>
                    <a:pt x="85344" y="1381379"/>
                  </a:moveTo>
                  <a:lnTo>
                    <a:pt x="62738" y="1369822"/>
                  </a:lnTo>
                  <a:lnTo>
                    <a:pt x="51308" y="1392555"/>
                  </a:lnTo>
                  <a:lnTo>
                    <a:pt x="73914" y="1403985"/>
                  </a:lnTo>
                  <a:lnTo>
                    <a:pt x="85344" y="1381379"/>
                  </a:lnTo>
                  <a:close/>
                </a:path>
                <a:path w="631190" h="2599690">
                  <a:moveTo>
                    <a:pt x="92329" y="163957"/>
                  </a:moveTo>
                  <a:lnTo>
                    <a:pt x="82423" y="140462"/>
                  </a:lnTo>
                  <a:lnTo>
                    <a:pt x="59055" y="150368"/>
                  </a:lnTo>
                  <a:lnTo>
                    <a:pt x="68834" y="173736"/>
                  </a:lnTo>
                  <a:lnTo>
                    <a:pt x="92329" y="163957"/>
                  </a:lnTo>
                  <a:close/>
                </a:path>
                <a:path w="631190" h="2599690">
                  <a:moveTo>
                    <a:pt x="112014" y="210820"/>
                  </a:moveTo>
                  <a:lnTo>
                    <a:pt x="102108" y="187325"/>
                  </a:lnTo>
                  <a:lnTo>
                    <a:pt x="78740" y="197231"/>
                  </a:lnTo>
                  <a:lnTo>
                    <a:pt x="88519" y="220599"/>
                  </a:lnTo>
                  <a:lnTo>
                    <a:pt x="112014" y="210820"/>
                  </a:lnTo>
                  <a:close/>
                </a:path>
                <a:path w="631190" h="2599690">
                  <a:moveTo>
                    <a:pt x="114681" y="2496147"/>
                  </a:moveTo>
                  <a:lnTo>
                    <a:pt x="94107" y="2481262"/>
                  </a:lnTo>
                  <a:lnTo>
                    <a:pt x="79121" y="2501849"/>
                  </a:lnTo>
                  <a:lnTo>
                    <a:pt x="99822" y="2516733"/>
                  </a:lnTo>
                  <a:lnTo>
                    <a:pt x="114681" y="2496147"/>
                  </a:lnTo>
                  <a:close/>
                </a:path>
                <a:path w="631190" h="2599690">
                  <a:moveTo>
                    <a:pt x="130683" y="1404239"/>
                  </a:moveTo>
                  <a:lnTo>
                    <a:pt x="108077" y="1392809"/>
                  </a:lnTo>
                  <a:lnTo>
                    <a:pt x="96647" y="1415542"/>
                  </a:lnTo>
                  <a:lnTo>
                    <a:pt x="119253" y="1426972"/>
                  </a:lnTo>
                  <a:lnTo>
                    <a:pt x="130683" y="1404239"/>
                  </a:lnTo>
                  <a:close/>
                </a:path>
                <a:path w="631190" h="2599690">
                  <a:moveTo>
                    <a:pt x="131699" y="257556"/>
                  </a:moveTo>
                  <a:lnTo>
                    <a:pt x="121793" y="234188"/>
                  </a:lnTo>
                  <a:lnTo>
                    <a:pt x="98425" y="243967"/>
                  </a:lnTo>
                  <a:lnTo>
                    <a:pt x="108204" y="267462"/>
                  </a:lnTo>
                  <a:lnTo>
                    <a:pt x="131699" y="257556"/>
                  </a:lnTo>
                  <a:close/>
                </a:path>
                <a:path w="631190" h="2599690">
                  <a:moveTo>
                    <a:pt x="144399" y="2454960"/>
                  </a:moveTo>
                  <a:lnTo>
                    <a:pt x="123825" y="2440089"/>
                  </a:lnTo>
                  <a:lnTo>
                    <a:pt x="108966" y="2460675"/>
                  </a:lnTo>
                  <a:lnTo>
                    <a:pt x="129540" y="2475547"/>
                  </a:lnTo>
                  <a:lnTo>
                    <a:pt x="144399" y="2454960"/>
                  </a:lnTo>
                  <a:close/>
                </a:path>
                <a:path w="631190" h="2599690">
                  <a:moveTo>
                    <a:pt x="151384" y="304431"/>
                  </a:moveTo>
                  <a:lnTo>
                    <a:pt x="141478" y="281051"/>
                  </a:lnTo>
                  <a:lnTo>
                    <a:pt x="118110" y="290830"/>
                  </a:lnTo>
                  <a:lnTo>
                    <a:pt x="127889" y="314325"/>
                  </a:lnTo>
                  <a:lnTo>
                    <a:pt x="151384" y="304431"/>
                  </a:lnTo>
                  <a:close/>
                </a:path>
                <a:path w="631190" h="2599690">
                  <a:moveTo>
                    <a:pt x="171069" y="351294"/>
                  </a:moveTo>
                  <a:lnTo>
                    <a:pt x="161163" y="327787"/>
                  </a:lnTo>
                  <a:lnTo>
                    <a:pt x="137795" y="337693"/>
                  </a:lnTo>
                  <a:lnTo>
                    <a:pt x="147574" y="361061"/>
                  </a:lnTo>
                  <a:lnTo>
                    <a:pt x="171069" y="351294"/>
                  </a:lnTo>
                  <a:close/>
                </a:path>
                <a:path w="631190" h="2599690">
                  <a:moveTo>
                    <a:pt x="174117" y="2413787"/>
                  </a:moveTo>
                  <a:lnTo>
                    <a:pt x="153543" y="2398915"/>
                  </a:lnTo>
                  <a:lnTo>
                    <a:pt x="138684" y="2419502"/>
                  </a:lnTo>
                  <a:lnTo>
                    <a:pt x="159258" y="2434374"/>
                  </a:lnTo>
                  <a:lnTo>
                    <a:pt x="174117" y="2413787"/>
                  </a:lnTo>
                  <a:close/>
                </a:path>
                <a:path w="631190" h="2599690">
                  <a:moveTo>
                    <a:pt x="176022" y="1427226"/>
                  </a:moveTo>
                  <a:lnTo>
                    <a:pt x="153416" y="1415796"/>
                  </a:lnTo>
                  <a:lnTo>
                    <a:pt x="141859" y="1438402"/>
                  </a:lnTo>
                  <a:lnTo>
                    <a:pt x="164592" y="1449959"/>
                  </a:lnTo>
                  <a:lnTo>
                    <a:pt x="176022" y="1427226"/>
                  </a:lnTo>
                  <a:close/>
                </a:path>
                <a:path w="631190" h="2599690">
                  <a:moveTo>
                    <a:pt x="190754" y="398145"/>
                  </a:moveTo>
                  <a:lnTo>
                    <a:pt x="180848" y="374650"/>
                  </a:lnTo>
                  <a:lnTo>
                    <a:pt x="157480" y="384556"/>
                  </a:lnTo>
                  <a:lnTo>
                    <a:pt x="167259" y="407924"/>
                  </a:lnTo>
                  <a:lnTo>
                    <a:pt x="190754" y="398145"/>
                  </a:lnTo>
                  <a:close/>
                </a:path>
                <a:path w="631190" h="2599690">
                  <a:moveTo>
                    <a:pt x="203835" y="2372614"/>
                  </a:moveTo>
                  <a:lnTo>
                    <a:pt x="183261" y="2357742"/>
                  </a:lnTo>
                  <a:lnTo>
                    <a:pt x="168402" y="2378329"/>
                  </a:lnTo>
                  <a:lnTo>
                    <a:pt x="188976" y="2393200"/>
                  </a:lnTo>
                  <a:lnTo>
                    <a:pt x="203835" y="2372614"/>
                  </a:lnTo>
                  <a:close/>
                </a:path>
                <a:path w="631190" h="2599690">
                  <a:moveTo>
                    <a:pt x="210439" y="444881"/>
                  </a:moveTo>
                  <a:lnTo>
                    <a:pt x="200533" y="421513"/>
                  </a:lnTo>
                  <a:lnTo>
                    <a:pt x="177165" y="431292"/>
                  </a:lnTo>
                  <a:lnTo>
                    <a:pt x="186944" y="454787"/>
                  </a:lnTo>
                  <a:lnTo>
                    <a:pt x="210439" y="444881"/>
                  </a:lnTo>
                  <a:close/>
                </a:path>
                <a:path w="631190" h="2599690">
                  <a:moveTo>
                    <a:pt x="221361" y="1450213"/>
                  </a:moveTo>
                  <a:lnTo>
                    <a:pt x="198755" y="1438656"/>
                  </a:lnTo>
                  <a:lnTo>
                    <a:pt x="187198" y="1461389"/>
                  </a:lnTo>
                  <a:lnTo>
                    <a:pt x="209931" y="1472819"/>
                  </a:lnTo>
                  <a:lnTo>
                    <a:pt x="221361" y="1450213"/>
                  </a:lnTo>
                  <a:close/>
                </a:path>
                <a:path w="631190" h="2599690">
                  <a:moveTo>
                    <a:pt x="230124" y="491744"/>
                  </a:moveTo>
                  <a:lnTo>
                    <a:pt x="220218" y="468376"/>
                  </a:lnTo>
                  <a:lnTo>
                    <a:pt x="196850" y="478155"/>
                  </a:lnTo>
                  <a:lnTo>
                    <a:pt x="206629" y="501650"/>
                  </a:lnTo>
                  <a:lnTo>
                    <a:pt x="230124" y="491744"/>
                  </a:lnTo>
                  <a:close/>
                </a:path>
                <a:path w="631190" h="2599690">
                  <a:moveTo>
                    <a:pt x="233680" y="2331466"/>
                  </a:moveTo>
                  <a:lnTo>
                    <a:pt x="213106" y="2316607"/>
                  </a:lnTo>
                  <a:lnTo>
                    <a:pt x="198247" y="2337181"/>
                  </a:lnTo>
                  <a:lnTo>
                    <a:pt x="218821" y="2352027"/>
                  </a:lnTo>
                  <a:lnTo>
                    <a:pt x="233680" y="2331466"/>
                  </a:lnTo>
                  <a:close/>
                </a:path>
                <a:path w="631190" h="2599690">
                  <a:moveTo>
                    <a:pt x="249809" y="538607"/>
                  </a:moveTo>
                  <a:lnTo>
                    <a:pt x="239903" y="515112"/>
                  </a:lnTo>
                  <a:lnTo>
                    <a:pt x="216535" y="525018"/>
                  </a:lnTo>
                  <a:lnTo>
                    <a:pt x="226314" y="548386"/>
                  </a:lnTo>
                  <a:lnTo>
                    <a:pt x="249809" y="538607"/>
                  </a:lnTo>
                  <a:close/>
                </a:path>
                <a:path w="631190" h="2599690">
                  <a:moveTo>
                    <a:pt x="263398" y="2290318"/>
                  </a:moveTo>
                  <a:lnTo>
                    <a:pt x="242824" y="2275332"/>
                  </a:lnTo>
                  <a:lnTo>
                    <a:pt x="227965" y="2296033"/>
                  </a:lnTo>
                  <a:lnTo>
                    <a:pt x="248539" y="2310892"/>
                  </a:lnTo>
                  <a:lnTo>
                    <a:pt x="263398" y="2290318"/>
                  </a:lnTo>
                  <a:close/>
                </a:path>
                <a:path w="631190" h="2599690">
                  <a:moveTo>
                    <a:pt x="266700" y="1473073"/>
                  </a:moveTo>
                  <a:lnTo>
                    <a:pt x="244094" y="1461643"/>
                  </a:lnTo>
                  <a:lnTo>
                    <a:pt x="232537" y="1484376"/>
                  </a:lnTo>
                  <a:lnTo>
                    <a:pt x="255270" y="1495806"/>
                  </a:lnTo>
                  <a:lnTo>
                    <a:pt x="266700" y="1473073"/>
                  </a:lnTo>
                  <a:close/>
                </a:path>
                <a:path w="631190" h="2599690">
                  <a:moveTo>
                    <a:pt x="269494" y="585470"/>
                  </a:moveTo>
                  <a:lnTo>
                    <a:pt x="259588" y="561975"/>
                  </a:lnTo>
                  <a:lnTo>
                    <a:pt x="236220" y="571881"/>
                  </a:lnTo>
                  <a:lnTo>
                    <a:pt x="245999" y="595249"/>
                  </a:lnTo>
                  <a:lnTo>
                    <a:pt x="269494" y="585470"/>
                  </a:lnTo>
                  <a:close/>
                </a:path>
                <a:path w="631190" h="2599690">
                  <a:moveTo>
                    <a:pt x="289179" y="632206"/>
                  </a:moveTo>
                  <a:lnTo>
                    <a:pt x="279273" y="608838"/>
                  </a:lnTo>
                  <a:lnTo>
                    <a:pt x="255905" y="618617"/>
                  </a:lnTo>
                  <a:lnTo>
                    <a:pt x="265811" y="642112"/>
                  </a:lnTo>
                  <a:lnTo>
                    <a:pt x="289179" y="632206"/>
                  </a:lnTo>
                  <a:close/>
                </a:path>
                <a:path w="631190" h="2599690">
                  <a:moveTo>
                    <a:pt x="293116" y="2249043"/>
                  </a:moveTo>
                  <a:lnTo>
                    <a:pt x="272542" y="2234184"/>
                  </a:lnTo>
                  <a:lnTo>
                    <a:pt x="257683" y="2254758"/>
                  </a:lnTo>
                  <a:lnTo>
                    <a:pt x="278257" y="2269617"/>
                  </a:lnTo>
                  <a:lnTo>
                    <a:pt x="293116" y="2249043"/>
                  </a:lnTo>
                  <a:close/>
                </a:path>
                <a:path w="631190" h="2599690">
                  <a:moveTo>
                    <a:pt x="308864" y="679069"/>
                  </a:moveTo>
                  <a:lnTo>
                    <a:pt x="298958" y="655701"/>
                  </a:lnTo>
                  <a:lnTo>
                    <a:pt x="275590" y="665480"/>
                  </a:lnTo>
                  <a:lnTo>
                    <a:pt x="285496" y="688848"/>
                  </a:lnTo>
                  <a:lnTo>
                    <a:pt x="308864" y="679069"/>
                  </a:lnTo>
                  <a:close/>
                </a:path>
                <a:path w="631190" h="2599690">
                  <a:moveTo>
                    <a:pt x="312039" y="1496060"/>
                  </a:moveTo>
                  <a:lnTo>
                    <a:pt x="289306" y="1484630"/>
                  </a:lnTo>
                  <a:lnTo>
                    <a:pt x="277876" y="1507236"/>
                  </a:lnTo>
                  <a:lnTo>
                    <a:pt x="300482" y="1518793"/>
                  </a:lnTo>
                  <a:lnTo>
                    <a:pt x="312039" y="1496060"/>
                  </a:lnTo>
                  <a:close/>
                </a:path>
                <a:path w="631190" h="2599690">
                  <a:moveTo>
                    <a:pt x="322961" y="2207895"/>
                  </a:moveTo>
                  <a:lnTo>
                    <a:pt x="302260" y="2193036"/>
                  </a:lnTo>
                  <a:lnTo>
                    <a:pt x="287401" y="2213610"/>
                  </a:lnTo>
                  <a:lnTo>
                    <a:pt x="307975" y="2228469"/>
                  </a:lnTo>
                  <a:lnTo>
                    <a:pt x="322961" y="2207895"/>
                  </a:lnTo>
                  <a:close/>
                </a:path>
                <a:path w="631190" h="2599690">
                  <a:moveTo>
                    <a:pt x="328549" y="725932"/>
                  </a:moveTo>
                  <a:lnTo>
                    <a:pt x="318643" y="702437"/>
                  </a:lnTo>
                  <a:lnTo>
                    <a:pt x="295275" y="712343"/>
                  </a:lnTo>
                  <a:lnTo>
                    <a:pt x="305181" y="735711"/>
                  </a:lnTo>
                  <a:lnTo>
                    <a:pt x="328549" y="725932"/>
                  </a:lnTo>
                  <a:close/>
                </a:path>
                <a:path w="631190" h="2599690">
                  <a:moveTo>
                    <a:pt x="348234" y="772668"/>
                  </a:moveTo>
                  <a:lnTo>
                    <a:pt x="338328" y="749300"/>
                  </a:lnTo>
                  <a:lnTo>
                    <a:pt x="314960" y="759206"/>
                  </a:lnTo>
                  <a:lnTo>
                    <a:pt x="324866" y="782574"/>
                  </a:lnTo>
                  <a:lnTo>
                    <a:pt x="348234" y="772668"/>
                  </a:lnTo>
                  <a:close/>
                </a:path>
                <a:path w="631190" h="2599690">
                  <a:moveTo>
                    <a:pt x="352679" y="2166747"/>
                  </a:moveTo>
                  <a:lnTo>
                    <a:pt x="332105" y="2151888"/>
                  </a:lnTo>
                  <a:lnTo>
                    <a:pt x="317246" y="2172462"/>
                  </a:lnTo>
                  <a:lnTo>
                    <a:pt x="337820" y="2187321"/>
                  </a:lnTo>
                  <a:lnTo>
                    <a:pt x="352679" y="2166747"/>
                  </a:lnTo>
                  <a:close/>
                </a:path>
                <a:path w="631190" h="2599690">
                  <a:moveTo>
                    <a:pt x="357378" y="1519047"/>
                  </a:moveTo>
                  <a:lnTo>
                    <a:pt x="334645" y="1507490"/>
                  </a:lnTo>
                  <a:lnTo>
                    <a:pt x="323215" y="1530223"/>
                  </a:lnTo>
                  <a:lnTo>
                    <a:pt x="345821" y="1541653"/>
                  </a:lnTo>
                  <a:lnTo>
                    <a:pt x="357378" y="1519047"/>
                  </a:lnTo>
                  <a:close/>
                </a:path>
                <a:path w="631190" h="2599690">
                  <a:moveTo>
                    <a:pt x="367919" y="819531"/>
                  </a:moveTo>
                  <a:lnTo>
                    <a:pt x="358013" y="796163"/>
                  </a:lnTo>
                  <a:lnTo>
                    <a:pt x="334645" y="805942"/>
                  </a:lnTo>
                  <a:lnTo>
                    <a:pt x="344551" y="829437"/>
                  </a:lnTo>
                  <a:lnTo>
                    <a:pt x="367919" y="819531"/>
                  </a:lnTo>
                  <a:close/>
                </a:path>
                <a:path w="631190" h="2599690">
                  <a:moveTo>
                    <a:pt x="382397" y="2125599"/>
                  </a:moveTo>
                  <a:lnTo>
                    <a:pt x="361823" y="2110740"/>
                  </a:lnTo>
                  <a:lnTo>
                    <a:pt x="346964" y="2131314"/>
                  </a:lnTo>
                  <a:lnTo>
                    <a:pt x="367538" y="2146173"/>
                  </a:lnTo>
                  <a:lnTo>
                    <a:pt x="382397" y="2125599"/>
                  </a:lnTo>
                  <a:close/>
                </a:path>
                <a:path w="631190" h="2599690">
                  <a:moveTo>
                    <a:pt x="387604" y="866394"/>
                  </a:moveTo>
                  <a:lnTo>
                    <a:pt x="377698" y="843026"/>
                  </a:lnTo>
                  <a:lnTo>
                    <a:pt x="354330" y="852805"/>
                  </a:lnTo>
                  <a:lnTo>
                    <a:pt x="364236" y="876173"/>
                  </a:lnTo>
                  <a:lnTo>
                    <a:pt x="387604" y="866394"/>
                  </a:lnTo>
                  <a:close/>
                </a:path>
                <a:path w="631190" h="2599690">
                  <a:moveTo>
                    <a:pt x="402717" y="1541907"/>
                  </a:moveTo>
                  <a:lnTo>
                    <a:pt x="379984" y="1530477"/>
                  </a:lnTo>
                  <a:lnTo>
                    <a:pt x="368554" y="1553210"/>
                  </a:lnTo>
                  <a:lnTo>
                    <a:pt x="391160" y="1564640"/>
                  </a:lnTo>
                  <a:lnTo>
                    <a:pt x="402717" y="1541907"/>
                  </a:lnTo>
                  <a:close/>
                </a:path>
                <a:path w="631190" h="2599690">
                  <a:moveTo>
                    <a:pt x="407289" y="913257"/>
                  </a:moveTo>
                  <a:lnTo>
                    <a:pt x="397383" y="889762"/>
                  </a:lnTo>
                  <a:lnTo>
                    <a:pt x="374015" y="899668"/>
                  </a:lnTo>
                  <a:lnTo>
                    <a:pt x="383921" y="923036"/>
                  </a:lnTo>
                  <a:lnTo>
                    <a:pt x="407289" y="913257"/>
                  </a:lnTo>
                  <a:close/>
                </a:path>
                <a:path w="631190" h="2599690">
                  <a:moveTo>
                    <a:pt x="412115" y="2084324"/>
                  </a:moveTo>
                  <a:lnTo>
                    <a:pt x="391541" y="2069465"/>
                  </a:lnTo>
                  <a:lnTo>
                    <a:pt x="376682" y="2090039"/>
                  </a:lnTo>
                  <a:lnTo>
                    <a:pt x="397256" y="2105025"/>
                  </a:lnTo>
                  <a:lnTo>
                    <a:pt x="412115" y="2084324"/>
                  </a:lnTo>
                  <a:close/>
                </a:path>
                <a:path w="631190" h="2599690">
                  <a:moveTo>
                    <a:pt x="426974" y="959993"/>
                  </a:moveTo>
                  <a:lnTo>
                    <a:pt x="417068" y="936625"/>
                  </a:lnTo>
                  <a:lnTo>
                    <a:pt x="393700" y="946531"/>
                  </a:lnTo>
                  <a:lnTo>
                    <a:pt x="403606" y="969899"/>
                  </a:lnTo>
                  <a:lnTo>
                    <a:pt x="426974" y="959993"/>
                  </a:lnTo>
                  <a:close/>
                </a:path>
                <a:path w="631190" h="2599690">
                  <a:moveTo>
                    <a:pt x="441960" y="2043176"/>
                  </a:moveTo>
                  <a:lnTo>
                    <a:pt x="421386" y="2028317"/>
                  </a:lnTo>
                  <a:lnTo>
                    <a:pt x="406400" y="2048891"/>
                  </a:lnTo>
                  <a:lnTo>
                    <a:pt x="427101" y="2063750"/>
                  </a:lnTo>
                  <a:lnTo>
                    <a:pt x="441960" y="2043176"/>
                  </a:lnTo>
                  <a:close/>
                </a:path>
                <a:path w="631190" h="2599690">
                  <a:moveTo>
                    <a:pt x="446659" y="1006856"/>
                  </a:moveTo>
                  <a:lnTo>
                    <a:pt x="436753" y="983488"/>
                  </a:lnTo>
                  <a:lnTo>
                    <a:pt x="413385" y="993267"/>
                  </a:lnTo>
                  <a:lnTo>
                    <a:pt x="423291" y="1016762"/>
                  </a:lnTo>
                  <a:lnTo>
                    <a:pt x="446659" y="1006856"/>
                  </a:lnTo>
                  <a:close/>
                </a:path>
                <a:path w="631190" h="2599690">
                  <a:moveTo>
                    <a:pt x="447929" y="1564894"/>
                  </a:moveTo>
                  <a:lnTo>
                    <a:pt x="425323" y="1553464"/>
                  </a:lnTo>
                  <a:lnTo>
                    <a:pt x="413893" y="1576070"/>
                  </a:lnTo>
                  <a:lnTo>
                    <a:pt x="436499" y="1587627"/>
                  </a:lnTo>
                  <a:lnTo>
                    <a:pt x="447929" y="1564894"/>
                  </a:lnTo>
                  <a:close/>
                </a:path>
                <a:path w="631190" h="2599690">
                  <a:moveTo>
                    <a:pt x="466344" y="1053719"/>
                  </a:moveTo>
                  <a:lnTo>
                    <a:pt x="456438" y="1030351"/>
                  </a:lnTo>
                  <a:lnTo>
                    <a:pt x="433070" y="1040130"/>
                  </a:lnTo>
                  <a:lnTo>
                    <a:pt x="442976" y="1063498"/>
                  </a:lnTo>
                  <a:lnTo>
                    <a:pt x="466344" y="1053719"/>
                  </a:lnTo>
                  <a:close/>
                </a:path>
                <a:path w="631190" h="2599690">
                  <a:moveTo>
                    <a:pt x="471678" y="2002028"/>
                  </a:moveTo>
                  <a:lnTo>
                    <a:pt x="451104" y="1987169"/>
                  </a:lnTo>
                  <a:lnTo>
                    <a:pt x="436245" y="2007743"/>
                  </a:lnTo>
                  <a:lnTo>
                    <a:pt x="456819" y="2022602"/>
                  </a:lnTo>
                  <a:lnTo>
                    <a:pt x="471678" y="2002028"/>
                  </a:lnTo>
                  <a:close/>
                </a:path>
                <a:path w="631190" h="2599690">
                  <a:moveTo>
                    <a:pt x="486029" y="1100582"/>
                  </a:moveTo>
                  <a:lnTo>
                    <a:pt x="476250" y="1077087"/>
                  </a:lnTo>
                  <a:lnTo>
                    <a:pt x="452755" y="1086993"/>
                  </a:lnTo>
                  <a:lnTo>
                    <a:pt x="462661" y="1110361"/>
                  </a:lnTo>
                  <a:lnTo>
                    <a:pt x="486029" y="1100582"/>
                  </a:lnTo>
                  <a:close/>
                </a:path>
                <a:path w="631190" h="2599690">
                  <a:moveTo>
                    <a:pt x="493268" y="1587881"/>
                  </a:moveTo>
                  <a:lnTo>
                    <a:pt x="470662" y="1576451"/>
                  </a:lnTo>
                  <a:lnTo>
                    <a:pt x="459232" y="1599057"/>
                  </a:lnTo>
                  <a:lnTo>
                    <a:pt x="481838" y="1610487"/>
                  </a:lnTo>
                  <a:lnTo>
                    <a:pt x="493268" y="1587881"/>
                  </a:lnTo>
                  <a:close/>
                </a:path>
                <a:path w="631190" h="2599690">
                  <a:moveTo>
                    <a:pt x="501396" y="1960880"/>
                  </a:moveTo>
                  <a:lnTo>
                    <a:pt x="480822" y="1946021"/>
                  </a:lnTo>
                  <a:lnTo>
                    <a:pt x="465963" y="1966595"/>
                  </a:lnTo>
                  <a:lnTo>
                    <a:pt x="486537" y="1981466"/>
                  </a:lnTo>
                  <a:lnTo>
                    <a:pt x="501396" y="1960880"/>
                  </a:lnTo>
                  <a:close/>
                </a:path>
                <a:path w="631190" h="2599690">
                  <a:moveTo>
                    <a:pt x="505714" y="1147318"/>
                  </a:moveTo>
                  <a:lnTo>
                    <a:pt x="495935" y="1123950"/>
                  </a:lnTo>
                  <a:lnTo>
                    <a:pt x="472440" y="1133856"/>
                  </a:lnTo>
                  <a:lnTo>
                    <a:pt x="482346" y="1157224"/>
                  </a:lnTo>
                  <a:lnTo>
                    <a:pt x="505714" y="1147318"/>
                  </a:lnTo>
                  <a:close/>
                </a:path>
                <a:path w="631190" h="2599690">
                  <a:moveTo>
                    <a:pt x="525399" y="1194181"/>
                  </a:moveTo>
                  <a:lnTo>
                    <a:pt x="515620" y="1170813"/>
                  </a:lnTo>
                  <a:lnTo>
                    <a:pt x="492125" y="1180592"/>
                  </a:lnTo>
                  <a:lnTo>
                    <a:pt x="502031" y="1204087"/>
                  </a:lnTo>
                  <a:lnTo>
                    <a:pt x="525399" y="1194181"/>
                  </a:lnTo>
                  <a:close/>
                </a:path>
                <a:path w="631190" h="2599690">
                  <a:moveTo>
                    <a:pt x="531114" y="1919732"/>
                  </a:moveTo>
                  <a:lnTo>
                    <a:pt x="510540" y="1904746"/>
                  </a:lnTo>
                  <a:lnTo>
                    <a:pt x="495681" y="1925447"/>
                  </a:lnTo>
                  <a:lnTo>
                    <a:pt x="516255" y="1940306"/>
                  </a:lnTo>
                  <a:lnTo>
                    <a:pt x="531114" y="1919732"/>
                  </a:lnTo>
                  <a:close/>
                </a:path>
                <a:path w="631190" h="2599690">
                  <a:moveTo>
                    <a:pt x="545084" y="1241044"/>
                  </a:moveTo>
                  <a:lnTo>
                    <a:pt x="535305" y="1217676"/>
                  </a:lnTo>
                  <a:lnTo>
                    <a:pt x="511810" y="1227455"/>
                  </a:lnTo>
                  <a:lnTo>
                    <a:pt x="521716" y="1250823"/>
                  </a:lnTo>
                  <a:lnTo>
                    <a:pt x="545084" y="1241044"/>
                  </a:lnTo>
                  <a:close/>
                </a:path>
                <a:path w="631190" h="2599690">
                  <a:moveTo>
                    <a:pt x="564769" y="1287907"/>
                  </a:moveTo>
                  <a:lnTo>
                    <a:pt x="554990" y="1264412"/>
                  </a:lnTo>
                  <a:lnTo>
                    <a:pt x="531495" y="1274318"/>
                  </a:lnTo>
                  <a:lnTo>
                    <a:pt x="541401" y="1297686"/>
                  </a:lnTo>
                  <a:lnTo>
                    <a:pt x="564769" y="1287907"/>
                  </a:lnTo>
                  <a:close/>
                </a:path>
                <a:path w="631190" h="2599690">
                  <a:moveTo>
                    <a:pt x="577469" y="1644650"/>
                  </a:moveTo>
                  <a:lnTo>
                    <a:pt x="564616" y="1627378"/>
                  </a:lnTo>
                  <a:lnTo>
                    <a:pt x="543750" y="1599311"/>
                  </a:lnTo>
                  <a:lnTo>
                    <a:pt x="526669" y="1576324"/>
                  </a:lnTo>
                  <a:lnTo>
                    <a:pt x="492252" y="1644269"/>
                  </a:lnTo>
                  <a:lnTo>
                    <a:pt x="577469" y="1644650"/>
                  </a:lnTo>
                  <a:close/>
                </a:path>
                <a:path w="631190" h="2599690">
                  <a:moveTo>
                    <a:pt x="579755" y="1830705"/>
                  </a:moveTo>
                  <a:lnTo>
                    <a:pt x="504317" y="1870202"/>
                  </a:lnTo>
                  <a:lnTo>
                    <a:pt x="566039" y="1914779"/>
                  </a:lnTo>
                  <a:lnTo>
                    <a:pt x="568604" y="1899031"/>
                  </a:lnTo>
                  <a:lnTo>
                    <a:pt x="572554" y="1874774"/>
                  </a:lnTo>
                  <a:lnTo>
                    <a:pt x="579755" y="1830705"/>
                  </a:lnTo>
                  <a:close/>
                </a:path>
                <a:path w="631190" h="2599690">
                  <a:moveTo>
                    <a:pt x="584454" y="1334643"/>
                  </a:moveTo>
                  <a:lnTo>
                    <a:pt x="574675" y="1311275"/>
                  </a:lnTo>
                  <a:lnTo>
                    <a:pt x="551180" y="1321181"/>
                  </a:lnTo>
                  <a:lnTo>
                    <a:pt x="561086" y="1344549"/>
                  </a:lnTo>
                  <a:lnTo>
                    <a:pt x="584454" y="1334643"/>
                  </a:lnTo>
                  <a:close/>
                </a:path>
                <a:path w="631190" h="2599690">
                  <a:moveTo>
                    <a:pt x="604139" y="1381506"/>
                  </a:moveTo>
                  <a:lnTo>
                    <a:pt x="594360" y="1358138"/>
                  </a:lnTo>
                  <a:lnTo>
                    <a:pt x="570865" y="1367917"/>
                  </a:lnTo>
                  <a:lnTo>
                    <a:pt x="580771" y="1391412"/>
                  </a:lnTo>
                  <a:lnTo>
                    <a:pt x="604139" y="1381506"/>
                  </a:lnTo>
                  <a:close/>
                </a:path>
                <a:path w="631190" h="2599690">
                  <a:moveTo>
                    <a:pt x="631063" y="1379982"/>
                  </a:moveTo>
                  <a:lnTo>
                    <a:pt x="560832" y="1409573"/>
                  </a:lnTo>
                  <a:lnTo>
                    <a:pt x="625475" y="1465072"/>
                  </a:lnTo>
                  <a:lnTo>
                    <a:pt x="631063" y="1379982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9075" y="3931412"/>
              <a:ext cx="2344928" cy="203403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437119" y="4011168"/>
              <a:ext cx="2146300" cy="1874520"/>
            </a:xfrm>
            <a:custGeom>
              <a:avLst/>
              <a:gdLst/>
              <a:ahLst/>
              <a:cxnLst/>
              <a:rect l="l" t="t" r="r" b="b"/>
              <a:pathLst>
                <a:path w="2146300" h="1874520">
                  <a:moveTo>
                    <a:pt x="1677161" y="0"/>
                  </a:moveTo>
                  <a:lnTo>
                    <a:pt x="468629" y="0"/>
                  </a:lnTo>
                  <a:lnTo>
                    <a:pt x="0" y="937259"/>
                  </a:lnTo>
                  <a:lnTo>
                    <a:pt x="468629" y="1874519"/>
                  </a:lnTo>
                  <a:lnTo>
                    <a:pt x="1677161" y="1874519"/>
                  </a:lnTo>
                  <a:lnTo>
                    <a:pt x="2145791" y="937259"/>
                  </a:lnTo>
                  <a:lnTo>
                    <a:pt x="1677161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37119" y="4011168"/>
              <a:ext cx="2146300" cy="1874520"/>
            </a:xfrm>
            <a:custGeom>
              <a:avLst/>
              <a:gdLst/>
              <a:ahLst/>
              <a:cxnLst/>
              <a:rect l="l" t="t" r="r" b="b"/>
              <a:pathLst>
                <a:path w="2146300" h="1874520">
                  <a:moveTo>
                    <a:pt x="0" y="937259"/>
                  </a:moveTo>
                  <a:lnTo>
                    <a:pt x="468629" y="0"/>
                  </a:lnTo>
                  <a:lnTo>
                    <a:pt x="1677161" y="0"/>
                  </a:lnTo>
                  <a:lnTo>
                    <a:pt x="2145791" y="937259"/>
                  </a:lnTo>
                  <a:lnTo>
                    <a:pt x="1677161" y="1874519"/>
                  </a:lnTo>
                  <a:lnTo>
                    <a:pt x="468629" y="1874519"/>
                  </a:lnTo>
                  <a:lnTo>
                    <a:pt x="0" y="937259"/>
                  </a:lnTo>
                  <a:close/>
                </a:path>
              </a:pathLst>
            </a:custGeom>
            <a:ln w="2540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75759" y="3252216"/>
              <a:ext cx="1715770" cy="0"/>
            </a:xfrm>
            <a:custGeom>
              <a:avLst/>
              <a:gdLst/>
              <a:ahLst/>
              <a:cxnLst/>
              <a:rect l="l" t="t" r="r" b="b"/>
              <a:pathLst>
                <a:path w="1715770">
                  <a:moveTo>
                    <a:pt x="0" y="0"/>
                  </a:moveTo>
                  <a:lnTo>
                    <a:pt x="1715515" y="0"/>
                  </a:lnTo>
                </a:path>
              </a:pathLst>
            </a:custGeom>
            <a:ln w="190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551546" y="4433061"/>
            <a:ext cx="1922145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25755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Signavio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Insights,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discovery</a:t>
            </a:r>
            <a:r>
              <a:rPr sz="1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edition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903467" y="4059428"/>
            <a:ext cx="845819" cy="845819"/>
            <a:chOff x="5903467" y="4059428"/>
            <a:chExt cx="845819" cy="845819"/>
          </a:xfrm>
        </p:grpSpPr>
        <p:sp>
          <p:nvSpPr>
            <p:cNvPr id="31" name="object 31"/>
            <p:cNvSpPr/>
            <p:nvPr/>
          </p:nvSpPr>
          <p:spPr>
            <a:xfrm>
              <a:off x="5916167" y="4072128"/>
              <a:ext cx="820419" cy="820419"/>
            </a:xfrm>
            <a:custGeom>
              <a:avLst/>
              <a:gdLst/>
              <a:ahLst/>
              <a:cxnLst/>
              <a:rect l="l" t="t" r="r" b="b"/>
              <a:pathLst>
                <a:path w="820420" h="820420">
                  <a:moveTo>
                    <a:pt x="0" y="409956"/>
                  </a:moveTo>
                  <a:lnTo>
                    <a:pt x="2757" y="362141"/>
                  </a:lnTo>
                  <a:lnTo>
                    <a:pt x="10825" y="315947"/>
                  </a:lnTo>
                  <a:lnTo>
                    <a:pt x="23896" y="271683"/>
                  </a:lnTo>
                  <a:lnTo>
                    <a:pt x="41663" y="229655"/>
                  </a:lnTo>
                  <a:lnTo>
                    <a:pt x="63818" y="190170"/>
                  </a:lnTo>
                  <a:lnTo>
                    <a:pt x="90053" y="153537"/>
                  </a:lnTo>
                  <a:lnTo>
                    <a:pt x="120062" y="120062"/>
                  </a:lnTo>
                  <a:lnTo>
                    <a:pt x="153537" y="90053"/>
                  </a:lnTo>
                  <a:lnTo>
                    <a:pt x="190170" y="63818"/>
                  </a:lnTo>
                  <a:lnTo>
                    <a:pt x="229655" y="41663"/>
                  </a:lnTo>
                  <a:lnTo>
                    <a:pt x="271683" y="23896"/>
                  </a:lnTo>
                  <a:lnTo>
                    <a:pt x="315947" y="10825"/>
                  </a:lnTo>
                  <a:lnTo>
                    <a:pt x="362141" y="2757"/>
                  </a:lnTo>
                  <a:lnTo>
                    <a:pt x="409956" y="0"/>
                  </a:lnTo>
                  <a:lnTo>
                    <a:pt x="457770" y="2757"/>
                  </a:lnTo>
                  <a:lnTo>
                    <a:pt x="503964" y="10825"/>
                  </a:lnTo>
                  <a:lnTo>
                    <a:pt x="548228" y="23896"/>
                  </a:lnTo>
                  <a:lnTo>
                    <a:pt x="590256" y="41663"/>
                  </a:lnTo>
                  <a:lnTo>
                    <a:pt x="629741" y="63818"/>
                  </a:lnTo>
                  <a:lnTo>
                    <a:pt x="666374" y="90053"/>
                  </a:lnTo>
                  <a:lnTo>
                    <a:pt x="699849" y="120062"/>
                  </a:lnTo>
                  <a:lnTo>
                    <a:pt x="729858" y="153537"/>
                  </a:lnTo>
                  <a:lnTo>
                    <a:pt x="756093" y="190170"/>
                  </a:lnTo>
                  <a:lnTo>
                    <a:pt x="778248" y="229655"/>
                  </a:lnTo>
                  <a:lnTo>
                    <a:pt x="796015" y="271683"/>
                  </a:lnTo>
                  <a:lnTo>
                    <a:pt x="809086" y="315947"/>
                  </a:lnTo>
                  <a:lnTo>
                    <a:pt x="817154" y="362141"/>
                  </a:lnTo>
                  <a:lnTo>
                    <a:pt x="819912" y="409956"/>
                  </a:lnTo>
                  <a:lnTo>
                    <a:pt x="817154" y="457770"/>
                  </a:lnTo>
                  <a:lnTo>
                    <a:pt x="809086" y="503964"/>
                  </a:lnTo>
                  <a:lnTo>
                    <a:pt x="796015" y="548228"/>
                  </a:lnTo>
                  <a:lnTo>
                    <a:pt x="778248" y="590256"/>
                  </a:lnTo>
                  <a:lnTo>
                    <a:pt x="756093" y="629741"/>
                  </a:lnTo>
                  <a:lnTo>
                    <a:pt x="729858" y="666374"/>
                  </a:lnTo>
                  <a:lnTo>
                    <a:pt x="699849" y="699849"/>
                  </a:lnTo>
                  <a:lnTo>
                    <a:pt x="666374" y="729858"/>
                  </a:lnTo>
                  <a:lnTo>
                    <a:pt x="629741" y="756093"/>
                  </a:lnTo>
                  <a:lnTo>
                    <a:pt x="590256" y="778248"/>
                  </a:lnTo>
                  <a:lnTo>
                    <a:pt x="548228" y="796015"/>
                  </a:lnTo>
                  <a:lnTo>
                    <a:pt x="503964" y="809086"/>
                  </a:lnTo>
                  <a:lnTo>
                    <a:pt x="457770" y="817154"/>
                  </a:lnTo>
                  <a:lnTo>
                    <a:pt x="409956" y="819912"/>
                  </a:lnTo>
                  <a:lnTo>
                    <a:pt x="362141" y="817154"/>
                  </a:lnTo>
                  <a:lnTo>
                    <a:pt x="315947" y="809086"/>
                  </a:lnTo>
                  <a:lnTo>
                    <a:pt x="271683" y="796015"/>
                  </a:lnTo>
                  <a:lnTo>
                    <a:pt x="229655" y="778248"/>
                  </a:lnTo>
                  <a:lnTo>
                    <a:pt x="190170" y="756093"/>
                  </a:lnTo>
                  <a:lnTo>
                    <a:pt x="153537" y="729858"/>
                  </a:lnTo>
                  <a:lnTo>
                    <a:pt x="120062" y="699849"/>
                  </a:lnTo>
                  <a:lnTo>
                    <a:pt x="90053" y="666374"/>
                  </a:lnTo>
                  <a:lnTo>
                    <a:pt x="63818" y="629741"/>
                  </a:lnTo>
                  <a:lnTo>
                    <a:pt x="41663" y="590256"/>
                  </a:lnTo>
                  <a:lnTo>
                    <a:pt x="23896" y="548228"/>
                  </a:lnTo>
                  <a:lnTo>
                    <a:pt x="10825" y="503964"/>
                  </a:lnTo>
                  <a:lnTo>
                    <a:pt x="2757" y="457770"/>
                  </a:lnTo>
                  <a:lnTo>
                    <a:pt x="0" y="409956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71031" y="4126992"/>
              <a:ext cx="710565" cy="710565"/>
            </a:xfrm>
            <a:custGeom>
              <a:avLst/>
              <a:gdLst/>
              <a:ahLst/>
              <a:cxnLst/>
              <a:rect l="l" t="t" r="r" b="b"/>
              <a:pathLst>
                <a:path w="710565" h="710564">
                  <a:moveTo>
                    <a:pt x="0" y="355091"/>
                  </a:moveTo>
                  <a:lnTo>
                    <a:pt x="3242" y="306913"/>
                  </a:lnTo>
                  <a:lnTo>
                    <a:pt x="12685" y="260702"/>
                  </a:lnTo>
                  <a:lnTo>
                    <a:pt x="27908" y="216884"/>
                  </a:lnTo>
                  <a:lnTo>
                    <a:pt x="48485" y="175880"/>
                  </a:lnTo>
                  <a:lnTo>
                    <a:pt x="73995" y="138116"/>
                  </a:lnTo>
                  <a:lnTo>
                    <a:pt x="104013" y="104012"/>
                  </a:lnTo>
                  <a:lnTo>
                    <a:pt x="138116" y="73995"/>
                  </a:lnTo>
                  <a:lnTo>
                    <a:pt x="175880" y="48485"/>
                  </a:lnTo>
                  <a:lnTo>
                    <a:pt x="216884" y="27908"/>
                  </a:lnTo>
                  <a:lnTo>
                    <a:pt x="260702" y="12685"/>
                  </a:lnTo>
                  <a:lnTo>
                    <a:pt x="306913" y="3242"/>
                  </a:lnTo>
                  <a:lnTo>
                    <a:pt x="355091" y="0"/>
                  </a:lnTo>
                  <a:lnTo>
                    <a:pt x="403270" y="3242"/>
                  </a:lnTo>
                  <a:lnTo>
                    <a:pt x="449481" y="12685"/>
                  </a:lnTo>
                  <a:lnTo>
                    <a:pt x="493299" y="27908"/>
                  </a:lnTo>
                  <a:lnTo>
                    <a:pt x="534303" y="48485"/>
                  </a:lnTo>
                  <a:lnTo>
                    <a:pt x="572067" y="73995"/>
                  </a:lnTo>
                  <a:lnTo>
                    <a:pt x="606170" y="104012"/>
                  </a:lnTo>
                  <a:lnTo>
                    <a:pt x="636188" y="138116"/>
                  </a:lnTo>
                  <a:lnTo>
                    <a:pt x="661698" y="175880"/>
                  </a:lnTo>
                  <a:lnTo>
                    <a:pt x="682275" y="216884"/>
                  </a:lnTo>
                  <a:lnTo>
                    <a:pt x="697498" y="260702"/>
                  </a:lnTo>
                  <a:lnTo>
                    <a:pt x="706941" y="306913"/>
                  </a:lnTo>
                  <a:lnTo>
                    <a:pt x="710184" y="355091"/>
                  </a:lnTo>
                  <a:lnTo>
                    <a:pt x="706941" y="403270"/>
                  </a:lnTo>
                  <a:lnTo>
                    <a:pt x="697498" y="449481"/>
                  </a:lnTo>
                  <a:lnTo>
                    <a:pt x="682275" y="493299"/>
                  </a:lnTo>
                  <a:lnTo>
                    <a:pt x="661698" y="534303"/>
                  </a:lnTo>
                  <a:lnTo>
                    <a:pt x="636188" y="572067"/>
                  </a:lnTo>
                  <a:lnTo>
                    <a:pt x="606170" y="606170"/>
                  </a:lnTo>
                  <a:lnTo>
                    <a:pt x="572067" y="636188"/>
                  </a:lnTo>
                  <a:lnTo>
                    <a:pt x="534303" y="661698"/>
                  </a:lnTo>
                  <a:lnTo>
                    <a:pt x="493299" y="682275"/>
                  </a:lnTo>
                  <a:lnTo>
                    <a:pt x="449481" y="697498"/>
                  </a:lnTo>
                  <a:lnTo>
                    <a:pt x="403270" y="706941"/>
                  </a:lnTo>
                  <a:lnTo>
                    <a:pt x="355091" y="710183"/>
                  </a:lnTo>
                  <a:lnTo>
                    <a:pt x="306913" y="706941"/>
                  </a:lnTo>
                  <a:lnTo>
                    <a:pt x="260702" y="697498"/>
                  </a:lnTo>
                  <a:lnTo>
                    <a:pt x="216884" y="682275"/>
                  </a:lnTo>
                  <a:lnTo>
                    <a:pt x="175880" y="661698"/>
                  </a:lnTo>
                  <a:lnTo>
                    <a:pt x="138116" y="636188"/>
                  </a:lnTo>
                  <a:lnTo>
                    <a:pt x="104012" y="606170"/>
                  </a:lnTo>
                  <a:lnTo>
                    <a:pt x="73995" y="572067"/>
                  </a:lnTo>
                  <a:lnTo>
                    <a:pt x="48485" y="534303"/>
                  </a:lnTo>
                  <a:lnTo>
                    <a:pt x="27908" y="493299"/>
                  </a:lnTo>
                  <a:lnTo>
                    <a:pt x="12685" y="449481"/>
                  </a:lnTo>
                  <a:lnTo>
                    <a:pt x="3242" y="403270"/>
                  </a:lnTo>
                  <a:lnTo>
                    <a:pt x="0" y="355091"/>
                  </a:lnTo>
                  <a:close/>
                </a:path>
              </a:pathLst>
            </a:custGeom>
            <a:ln w="25400">
              <a:solidFill>
                <a:srgbClr val="A8A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042786" y="4249673"/>
            <a:ext cx="57467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 MT"/>
                <a:cs typeface="Arial MT"/>
              </a:rPr>
              <a:t>Sunset</a:t>
            </a:r>
            <a:endParaRPr sz="140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</a:pPr>
            <a:r>
              <a:rPr sz="1400" spc="-20" dirty="0">
                <a:latin typeface="Arial MT"/>
                <a:cs typeface="Arial MT"/>
              </a:rPr>
              <a:t>2023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906515" y="5388355"/>
            <a:ext cx="845819" cy="845819"/>
            <a:chOff x="5906515" y="5388355"/>
            <a:chExt cx="845819" cy="845819"/>
          </a:xfrm>
        </p:grpSpPr>
        <p:sp>
          <p:nvSpPr>
            <p:cNvPr id="35" name="object 35"/>
            <p:cNvSpPr/>
            <p:nvPr/>
          </p:nvSpPr>
          <p:spPr>
            <a:xfrm>
              <a:off x="5919215" y="5401055"/>
              <a:ext cx="820419" cy="820419"/>
            </a:xfrm>
            <a:custGeom>
              <a:avLst/>
              <a:gdLst/>
              <a:ahLst/>
              <a:cxnLst/>
              <a:rect l="l" t="t" r="r" b="b"/>
              <a:pathLst>
                <a:path w="820420" h="820420">
                  <a:moveTo>
                    <a:pt x="0" y="409956"/>
                  </a:moveTo>
                  <a:lnTo>
                    <a:pt x="2757" y="362141"/>
                  </a:lnTo>
                  <a:lnTo>
                    <a:pt x="10825" y="315947"/>
                  </a:lnTo>
                  <a:lnTo>
                    <a:pt x="23896" y="271683"/>
                  </a:lnTo>
                  <a:lnTo>
                    <a:pt x="41663" y="229655"/>
                  </a:lnTo>
                  <a:lnTo>
                    <a:pt x="63818" y="190170"/>
                  </a:lnTo>
                  <a:lnTo>
                    <a:pt x="90053" y="153537"/>
                  </a:lnTo>
                  <a:lnTo>
                    <a:pt x="120062" y="120062"/>
                  </a:lnTo>
                  <a:lnTo>
                    <a:pt x="153537" y="90053"/>
                  </a:lnTo>
                  <a:lnTo>
                    <a:pt x="190170" y="63818"/>
                  </a:lnTo>
                  <a:lnTo>
                    <a:pt x="229655" y="41663"/>
                  </a:lnTo>
                  <a:lnTo>
                    <a:pt x="271683" y="23896"/>
                  </a:lnTo>
                  <a:lnTo>
                    <a:pt x="315947" y="10825"/>
                  </a:lnTo>
                  <a:lnTo>
                    <a:pt x="362141" y="2757"/>
                  </a:lnTo>
                  <a:lnTo>
                    <a:pt x="409956" y="0"/>
                  </a:lnTo>
                  <a:lnTo>
                    <a:pt x="457770" y="2757"/>
                  </a:lnTo>
                  <a:lnTo>
                    <a:pt x="503964" y="10825"/>
                  </a:lnTo>
                  <a:lnTo>
                    <a:pt x="548228" y="23896"/>
                  </a:lnTo>
                  <a:lnTo>
                    <a:pt x="590256" y="41663"/>
                  </a:lnTo>
                  <a:lnTo>
                    <a:pt x="629741" y="63818"/>
                  </a:lnTo>
                  <a:lnTo>
                    <a:pt x="666374" y="90053"/>
                  </a:lnTo>
                  <a:lnTo>
                    <a:pt x="699849" y="120062"/>
                  </a:lnTo>
                  <a:lnTo>
                    <a:pt x="729858" y="153537"/>
                  </a:lnTo>
                  <a:lnTo>
                    <a:pt x="756093" y="190170"/>
                  </a:lnTo>
                  <a:lnTo>
                    <a:pt x="778248" y="229655"/>
                  </a:lnTo>
                  <a:lnTo>
                    <a:pt x="796015" y="271683"/>
                  </a:lnTo>
                  <a:lnTo>
                    <a:pt x="809086" y="315947"/>
                  </a:lnTo>
                  <a:lnTo>
                    <a:pt x="817154" y="362141"/>
                  </a:lnTo>
                  <a:lnTo>
                    <a:pt x="819912" y="409956"/>
                  </a:lnTo>
                  <a:lnTo>
                    <a:pt x="817154" y="457766"/>
                  </a:lnTo>
                  <a:lnTo>
                    <a:pt x="809086" y="503956"/>
                  </a:lnTo>
                  <a:lnTo>
                    <a:pt x="796015" y="548218"/>
                  </a:lnTo>
                  <a:lnTo>
                    <a:pt x="778248" y="590245"/>
                  </a:lnTo>
                  <a:lnTo>
                    <a:pt x="756093" y="629729"/>
                  </a:lnTo>
                  <a:lnTo>
                    <a:pt x="729858" y="666363"/>
                  </a:lnTo>
                  <a:lnTo>
                    <a:pt x="699849" y="699839"/>
                  </a:lnTo>
                  <a:lnTo>
                    <a:pt x="666374" y="729850"/>
                  </a:lnTo>
                  <a:lnTo>
                    <a:pt x="629741" y="756087"/>
                  </a:lnTo>
                  <a:lnTo>
                    <a:pt x="590256" y="778244"/>
                  </a:lnTo>
                  <a:lnTo>
                    <a:pt x="548228" y="796012"/>
                  </a:lnTo>
                  <a:lnTo>
                    <a:pt x="503964" y="809084"/>
                  </a:lnTo>
                  <a:lnTo>
                    <a:pt x="457770" y="817153"/>
                  </a:lnTo>
                  <a:lnTo>
                    <a:pt x="409956" y="819912"/>
                  </a:lnTo>
                  <a:lnTo>
                    <a:pt x="362141" y="817153"/>
                  </a:lnTo>
                  <a:lnTo>
                    <a:pt x="315947" y="809084"/>
                  </a:lnTo>
                  <a:lnTo>
                    <a:pt x="271683" y="796012"/>
                  </a:lnTo>
                  <a:lnTo>
                    <a:pt x="229655" y="778244"/>
                  </a:lnTo>
                  <a:lnTo>
                    <a:pt x="190170" y="756087"/>
                  </a:lnTo>
                  <a:lnTo>
                    <a:pt x="153537" y="729850"/>
                  </a:lnTo>
                  <a:lnTo>
                    <a:pt x="120062" y="699839"/>
                  </a:lnTo>
                  <a:lnTo>
                    <a:pt x="90053" y="666363"/>
                  </a:lnTo>
                  <a:lnTo>
                    <a:pt x="63818" y="629729"/>
                  </a:lnTo>
                  <a:lnTo>
                    <a:pt x="41663" y="590245"/>
                  </a:lnTo>
                  <a:lnTo>
                    <a:pt x="23896" y="548218"/>
                  </a:lnTo>
                  <a:lnTo>
                    <a:pt x="10825" y="503956"/>
                  </a:lnTo>
                  <a:lnTo>
                    <a:pt x="2757" y="457766"/>
                  </a:lnTo>
                  <a:lnTo>
                    <a:pt x="0" y="409956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974079" y="5455919"/>
              <a:ext cx="710565" cy="710565"/>
            </a:xfrm>
            <a:custGeom>
              <a:avLst/>
              <a:gdLst/>
              <a:ahLst/>
              <a:cxnLst/>
              <a:rect l="l" t="t" r="r" b="b"/>
              <a:pathLst>
                <a:path w="710565" h="710564">
                  <a:moveTo>
                    <a:pt x="0" y="355091"/>
                  </a:moveTo>
                  <a:lnTo>
                    <a:pt x="3242" y="306907"/>
                  </a:lnTo>
                  <a:lnTo>
                    <a:pt x="12685" y="260693"/>
                  </a:lnTo>
                  <a:lnTo>
                    <a:pt x="27908" y="216873"/>
                  </a:lnTo>
                  <a:lnTo>
                    <a:pt x="48485" y="175869"/>
                  </a:lnTo>
                  <a:lnTo>
                    <a:pt x="73995" y="138105"/>
                  </a:lnTo>
                  <a:lnTo>
                    <a:pt x="104013" y="104003"/>
                  </a:lnTo>
                  <a:lnTo>
                    <a:pt x="138116" y="73987"/>
                  </a:lnTo>
                  <a:lnTo>
                    <a:pt x="175880" y="48480"/>
                  </a:lnTo>
                  <a:lnTo>
                    <a:pt x="216884" y="27904"/>
                  </a:lnTo>
                  <a:lnTo>
                    <a:pt x="260702" y="12684"/>
                  </a:lnTo>
                  <a:lnTo>
                    <a:pt x="306913" y="3241"/>
                  </a:lnTo>
                  <a:lnTo>
                    <a:pt x="355092" y="0"/>
                  </a:lnTo>
                  <a:lnTo>
                    <a:pt x="403270" y="3241"/>
                  </a:lnTo>
                  <a:lnTo>
                    <a:pt x="449481" y="12684"/>
                  </a:lnTo>
                  <a:lnTo>
                    <a:pt x="493299" y="27904"/>
                  </a:lnTo>
                  <a:lnTo>
                    <a:pt x="534303" y="48480"/>
                  </a:lnTo>
                  <a:lnTo>
                    <a:pt x="572067" y="73987"/>
                  </a:lnTo>
                  <a:lnTo>
                    <a:pt x="606171" y="104003"/>
                  </a:lnTo>
                  <a:lnTo>
                    <a:pt x="636188" y="138105"/>
                  </a:lnTo>
                  <a:lnTo>
                    <a:pt x="661698" y="175869"/>
                  </a:lnTo>
                  <a:lnTo>
                    <a:pt x="682275" y="216873"/>
                  </a:lnTo>
                  <a:lnTo>
                    <a:pt x="697498" y="260693"/>
                  </a:lnTo>
                  <a:lnTo>
                    <a:pt x="706941" y="306907"/>
                  </a:lnTo>
                  <a:lnTo>
                    <a:pt x="710184" y="355091"/>
                  </a:lnTo>
                  <a:lnTo>
                    <a:pt x="706941" y="403276"/>
                  </a:lnTo>
                  <a:lnTo>
                    <a:pt x="697498" y="449490"/>
                  </a:lnTo>
                  <a:lnTo>
                    <a:pt x="682275" y="493310"/>
                  </a:lnTo>
                  <a:lnTo>
                    <a:pt x="661698" y="534314"/>
                  </a:lnTo>
                  <a:lnTo>
                    <a:pt x="636188" y="572078"/>
                  </a:lnTo>
                  <a:lnTo>
                    <a:pt x="606171" y="606180"/>
                  </a:lnTo>
                  <a:lnTo>
                    <a:pt x="572067" y="636196"/>
                  </a:lnTo>
                  <a:lnTo>
                    <a:pt x="534303" y="661703"/>
                  </a:lnTo>
                  <a:lnTo>
                    <a:pt x="493299" y="682279"/>
                  </a:lnTo>
                  <a:lnTo>
                    <a:pt x="449481" y="697499"/>
                  </a:lnTo>
                  <a:lnTo>
                    <a:pt x="403270" y="706942"/>
                  </a:lnTo>
                  <a:lnTo>
                    <a:pt x="355092" y="710183"/>
                  </a:lnTo>
                  <a:lnTo>
                    <a:pt x="306913" y="706942"/>
                  </a:lnTo>
                  <a:lnTo>
                    <a:pt x="260702" y="697499"/>
                  </a:lnTo>
                  <a:lnTo>
                    <a:pt x="216884" y="682279"/>
                  </a:lnTo>
                  <a:lnTo>
                    <a:pt x="175880" y="661703"/>
                  </a:lnTo>
                  <a:lnTo>
                    <a:pt x="138116" y="636196"/>
                  </a:lnTo>
                  <a:lnTo>
                    <a:pt x="104013" y="606180"/>
                  </a:lnTo>
                  <a:lnTo>
                    <a:pt x="73995" y="572078"/>
                  </a:lnTo>
                  <a:lnTo>
                    <a:pt x="48485" y="534314"/>
                  </a:lnTo>
                  <a:lnTo>
                    <a:pt x="27908" y="493310"/>
                  </a:lnTo>
                  <a:lnTo>
                    <a:pt x="12685" y="449490"/>
                  </a:lnTo>
                  <a:lnTo>
                    <a:pt x="3242" y="403276"/>
                  </a:lnTo>
                  <a:lnTo>
                    <a:pt x="0" y="355091"/>
                  </a:lnTo>
                  <a:close/>
                </a:path>
              </a:pathLst>
            </a:custGeom>
            <a:ln w="25400">
              <a:solidFill>
                <a:srgbClr val="5F9A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034532" y="5581903"/>
            <a:ext cx="57467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1440" marR="5080" indent="-79375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latin typeface="Arial MT"/>
                <a:cs typeface="Arial MT"/>
              </a:rPr>
              <a:t>Sunset 2023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879084" y="2715260"/>
            <a:ext cx="842644" cy="842644"/>
            <a:chOff x="5879084" y="2715260"/>
            <a:chExt cx="842644" cy="842644"/>
          </a:xfrm>
        </p:grpSpPr>
        <p:sp>
          <p:nvSpPr>
            <p:cNvPr id="39" name="object 39"/>
            <p:cNvSpPr/>
            <p:nvPr/>
          </p:nvSpPr>
          <p:spPr>
            <a:xfrm>
              <a:off x="5891784" y="2727960"/>
              <a:ext cx="817244" cy="817244"/>
            </a:xfrm>
            <a:custGeom>
              <a:avLst/>
              <a:gdLst/>
              <a:ahLst/>
              <a:cxnLst/>
              <a:rect l="l" t="t" r="r" b="b"/>
              <a:pathLst>
                <a:path w="817245" h="817245">
                  <a:moveTo>
                    <a:pt x="0" y="408431"/>
                  </a:moveTo>
                  <a:lnTo>
                    <a:pt x="2748" y="360803"/>
                  </a:lnTo>
                  <a:lnTo>
                    <a:pt x="10787" y="314788"/>
                  </a:lnTo>
                  <a:lnTo>
                    <a:pt x="23813" y="270692"/>
                  </a:lnTo>
                  <a:lnTo>
                    <a:pt x="41516" y="228822"/>
                  </a:lnTo>
                  <a:lnTo>
                    <a:pt x="63592" y="189484"/>
                  </a:lnTo>
                  <a:lnTo>
                    <a:pt x="89733" y="152986"/>
                  </a:lnTo>
                  <a:lnTo>
                    <a:pt x="119633" y="119633"/>
                  </a:lnTo>
                  <a:lnTo>
                    <a:pt x="152986" y="89733"/>
                  </a:lnTo>
                  <a:lnTo>
                    <a:pt x="189484" y="63592"/>
                  </a:lnTo>
                  <a:lnTo>
                    <a:pt x="228822" y="41516"/>
                  </a:lnTo>
                  <a:lnTo>
                    <a:pt x="270692" y="23813"/>
                  </a:lnTo>
                  <a:lnTo>
                    <a:pt x="314788" y="10787"/>
                  </a:lnTo>
                  <a:lnTo>
                    <a:pt x="360803" y="2748"/>
                  </a:lnTo>
                  <a:lnTo>
                    <a:pt x="408431" y="0"/>
                  </a:lnTo>
                  <a:lnTo>
                    <a:pt x="456060" y="2748"/>
                  </a:lnTo>
                  <a:lnTo>
                    <a:pt x="502075" y="10787"/>
                  </a:lnTo>
                  <a:lnTo>
                    <a:pt x="546171" y="23813"/>
                  </a:lnTo>
                  <a:lnTo>
                    <a:pt x="588041" y="41516"/>
                  </a:lnTo>
                  <a:lnTo>
                    <a:pt x="627379" y="63592"/>
                  </a:lnTo>
                  <a:lnTo>
                    <a:pt x="663877" y="89733"/>
                  </a:lnTo>
                  <a:lnTo>
                    <a:pt x="697229" y="119633"/>
                  </a:lnTo>
                  <a:lnTo>
                    <a:pt x="727130" y="152986"/>
                  </a:lnTo>
                  <a:lnTo>
                    <a:pt x="753271" y="189484"/>
                  </a:lnTo>
                  <a:lnTo>
                    <a:pt x="775347" y="228822"/>
                  </a:lnTo>
                  <a:lnTo>
                    <a:pt x="793050" y="270692"/>
                  </a:lnTo>
                  <a:lnTo>
                    <a:pt x="806076" y="314788"/>
                  </a:lnTo>
                  <a:lnTo>
                    <a:pt x="814115" y="360803"/>
                  </a:lnTo>
                  <a:lnTo>
                    <a:pt x="816863" y="408431"/>
                  </a:lnTo>
                  <a:lnTo>
                    <a:pt x="814115" y="456060"/>
                  </a:lnTo>
                  <a:lnTo>
                    <a:pt x="806076" y="502075"/>
                  </a:lnTo>
                  <a:lnTo>
                    <a:pt x="793050" y="546171"/>
                  </a:lnTo>
                  <a:lnTo>
                    <a:pt x="775347" y="588041"/>
                  </a:lnTo>
                  <a:lnTo>
                    <a:pt x="753271" y="627379"/>
                  </a:lnTo>
                  <a:lnTo>
                    <a:pt x="727130" y="663877"/>
                  </a:lnTo>
                  <a:lnTo>
                    <a:pt x="697229" y="697229"/>
                  </a:lnTo>
                  <a:lnTo>
                    <a:pt x="663877" y="727130"/>
                  </a:lnTo>
                  <a:lnTo>
                    <a:pt x="627379" y="753271"/>
                  </a:lnTo>
                  <a:lnTo>
                    <a:pt x="588041" y="775347"/>
                  </a:lnTo>
                  <a:lnTo>
                    <a:pt x="546171" y="793050"/>
                  </a:lnTo>
                  <a:lnTo>
                    <a:pt x="502075" y="806076"/>
                  </a:lnTo>
                  <a:lnTo>
                    <a:pt x="456060" y="814115"/>
                  </a:lnTo>
                  <a:lnTo>
                    <a:pt x="408431" y="816863"/>
                  </a:lnTo>
                  <a:lnTo>
                    <a:pt x="360803" y="814115"/>
                  </a:lnTo>
                  <a:lnTo>
                    <a:pt x="314788" y="806076"/>
                  </a:lnTo>
                  <a:lnTo>
                    <a:pt x="270692" y="793050"/>
                  </a:lnTo>
                  <a:lnTo>
                    <a:pt x="228822" y="775347"/>
                  </a:lnTo>
                  <a:lnTo>
                    <a:pt x="189484" y="753271"/>
                  </a:lnTo>
                  <a:lnTo>
                    <a:pt x="152986" y="727130"/>
                  </a:lnTo>
                  <a:lnTo>
                    <a:pt x="119633" y="697230"/>
                  </a:lnTo>
                  <a:lnTo>
                    <a:pt x="89733" y="663877"/>
                  </a:lnTo>
                  <a:lnTo>
                    <a:pt x="63592" y="627379"/>
                  </a:lnTo>
                  <a:lnTo>
                    <a:pt x="41516" y="588041"/>
                  </a:lnTo>
                  <a:lnTo>
                    <a:pt x="23813" y="546171"/>
                  </a:lnTo>
                  <a:lnTo>
                    <a:pt x="10787" y="502075"/>
                  </a:lnTo>
                  <a:lnTo>
                    <a:pt x="2748" y="456060"/>
                  </a:lnTo>
                  <a:lnTo>
                    <a:pt x="0" y="408431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946648" y="2782824"/>
              <a:ext cx="707390" cy="707390"/>
            </a:xfrm>
            <a:custGeom>
              <a:avLst/>
              <a:gdLst/>
              <a:ahLst/>
              <a:cxnLst/>
              <a:rect l="l" t="t" r="r" b="b"/>
              <a:pathLst>
                <a:path w="707390" h="707389">
                  <a:moveTo>
                    <a:pt x="0" y="353567"/>
                  </a:moveTo>
                  <a:lnTo>
                    <a:pt x="3226" y="305579"/>
                  </a:lnTo>
                  <a:lnTo>
                    <a:pt x="12625" y="259556"/>
                  </a:lnTo>
                  <a:lnTo>
                    <a:pt x="27777" y="215919"/>
                  </a:lnTo>
                  <a:lnTo>
                    <a:pt x="48259" y="175090"/>
                  </a:lnTo>
                  <a:lnTo>
                    <a:pt x="73653" y="137489"/>
                  </a:lnTo>
                  <a:lnTo>
                    <a:pt x="103536" y="103536"/>
                  </a:lnTo>
                  <a:lnTo>
                    <a:pt x="137489" y="73653"/>
                  </a:lnTo>
                  <a:lnTo>
                    <a:pt x="175090" y="48259"/>
                  </a:lnTo>
                  <a:lnTo>
                    <a:pt x="215919" y="27777"/>
                  </a:lnTo>
                  <a:lnTo>
                    <a:pt x="259556" y="12625"/>
                  </a:lnTo>
                  <a:lnTo>
                    <a:pt x="305579" y="3226"/>
                  </a:lnTo>
                  <a:lnTo>
                    <a:pt x="353567" y="0"/>
                  </a:lnTo>
                  <a:lnTo>
                    <a:pt x="401556" y="3226"/>
                  </a:lnTo>
                  <a:lnTo>
                    <a:pt x="447579" y="12625"/>
                  </a:lnTo>
                  <a:lnTo>
                    <a:pt x="491216" y="27777"/>
                  </a:lnTo>
                  <a:lnTo>
                    <a:pt x="532045" y="48259"/>
                  </a:lnTo>
                  <a:lnTo>
                    <a:pt x="569646" y="73653"/>
                  </a:lnTo>
                  <a:lnTo>
                    <a:pt x="603599" y="103536"/>
                  </a:lnTo>
                  <a:lnTo>
                    <a:pt x="633482" y="137489"/>
                  </a:lnTo>
                  <a:lnTo>
                    <a:pt x="658876" y="175090"/>
                  </a:lnTo>
                  <a:lnTo>
                    <a:pt x="679358" y="215919"/>
                  </a:lnTo>
                  <a:lnTo>
                    <a:pt x="694510" y="259556"/>
                  </a:lnTo>
                  <a:lnTo>
                    <a:pt x="703909" y="305579"/>
                  </a:lnTo>
                  <a:lnTo>
                    <a:pt x="707135" y="353567"/>
                  </a:lnTo>
                  <a:lnTo>
                    <a:pt x="703909" y="401556"/>
                  </a:lnTo>
                  <a:lnTo>
                    <a:pt x="694510" y="447579"/>
                  </a:lnTo>
                  <a:lnTo>
                    <a:pt x="679358" y="491216"/>
                  </a:lnTo>
                  <a:lnTo>
                    <a:pt x="658875" y="532045"/>
                  </a:lnTo>
                  <a:lnTo>
                    <a:pt x="633482" y="569646"/>
                  </a:lnTo>
                  <a:lnTo>
                    <a:pt x="603599" y="603599"/>
                  </a:lnTo>
                  <a:lnTo>
                    <a:pt x="569646" y="633482"/>
                  </a:lnTo>
                  <a:lnTo>
                    <a:pt x="532045" y="658876"/>
                  </a:lnTo>
                  <a:lnTo>
                    <a:pt x="491216" y="679358"/>
                  </a:lnTo>
                  <a:lnTo>
                    <a:pt x="447579" y="694510"/>
                  </a:lnTo>
                  <a:lnTo>
                    <a:pt x="401556" y="703909"/>
                  </a:lnTo>
                  <a:lnTo>
                    <a:pt x="353567" y="707136"/>
                  </a:lnTo>
                  <a:lnTo>
                    <a:pt x="305579" y="703909"/>
                  </a:lnTo>
                  <a:lnTo>
                    <a:pt x="259556" y="694510"/>
                  </a:lnTo>
                  <a:lnTo>
                    <a:pt x="215919" y="679358"/>
                  </a:lnTo>
                  <a:lnTo>
                    <a:pt x="175090" y="658876"/>
                  </a:lnTo>
                  <a:lnTo>
                    <a:pt x="137489" y="633482"/>
                  </a:lnTo>
                  <a:lnTo>
                    <a:pt x="103536" y="603599"/>
                  </a:lnTo>
                  <a:lnTo>
                    <a:pt x="73653" y="569646"/>
                  </a:lnTo>
                  <a:lnTo>
                    <a:pt x="48259" y="532045"/>
                  </a:lnTo>
                  <a:lnTo>
                    <a:pt x="27777" y="491216"/>
                  </a:lnTo>
                  <a:lnTo>
                    <a:pt x="12625" y="447579"/>
                  </a:lnTo>
                  <a:lnTo>
                    <a:pt x="3226" y="401556"/>
                  </a:lnTo>
                  <a:lnTo>
                    <a:pt x="0" y="353567"/>
                  </a:lnTo>
                  <a:close/>
                </a:path>
              </a:pathLst>
            </a:custGeom>
            <a:ln w="254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025641" y="2899994"/>
            <a:ext cx="57467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Arial MT"/>
                <a:cs typeface="Arial MT"/>
              </a:rPr>
              <a:t>Sunset</a:t>
            </a:r>
            <a:endParaRPr sz="140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</a:pPr>
            <a:r>
              <a:rPr sz="1400" spc="-20" dirty="0">
                <a:latin typeface="Arial MT"/>
                <a:cs typeface="Arial MT"/>
              </a:rPr>
              <a:t>2023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729598" y="2285237"/>
            <a:ext cx="12693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Signavio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924545" y="2522677"/>
            <a:ext cx="287655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2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Insights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19" grpId="0"/>
      <p:bldP spid="20" grpId="0"/>
      <p:bldP spid="21" grpId="0"/>
      <p:bldP spid="22" grpId="0"/>
      <p:bldP spid="29" grpId="0"/>
      <p:bldP spid="33" grpId="0"/>
      <p:bldP spid="37" grpId="0"/>
      <p:bldP spid="41" grpId="0"/>
      <p:bldP spid="42" grpId="0"/>
      <p:bldP spid="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987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4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Insights,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edition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5238"/>
            <a:ext cx="508381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Content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comparison</a:t>
            </a:r>
            <a:r>
              <a:rPr sz="2000"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different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solutions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7155" y="2331720"/>
            <a:ext cx="8422640" cy="311200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57590" y="4325873"/>
            <a:ext cx="48387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0" dirty="0">
                <a:solidFill>
                  <a:schemeClr val="bg1"/>
                </a:solidFill>
                <a:latin typeface="Arial MT"/>
                <a:cs typeface="Arial MT"/>
              </a:rPr>
              <a:t>&gt;110</a:t>
            </a:r>
            <a:endParaRPr sz="16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85938" y="4325873"/>
            <a:ext cx="25146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5" dirty="0">
                <a:latin typeface="Arial MT"/>
                <a:cs typeface="Arial MT"/>
              </a:rPr>
              <a:t>61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01865" y="4312157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7132" y="3690366"/>
            <a:ext cx="61722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7825" algn="l"/>
              </a:tabLst>
            </a:pPr>
            <a:r>
              <a:rPr sz="1600" spc="-25" dirty="0">
                <a:latin typeface="Arial MT"/>
                <a:cs typeface="Arial MT"/>
              </a:rPr>
              <a:t>55</a:t>
            </a:r>
            <a:r>
              <a:rPr sz="1600" dirty="0">
                <a:latin typeface="Arial MT"/>
                <a:cs typeface="Arial MT"/>
              </a:rPr>
              <a:t>	</a:t>
            </a:r>
            <a:r>
              <a:rPr sz="1600" spc="-25" dirty="0">
                <a:latin typeface="Arial MT"/>
                <a:cs typeface="Arial MT"/>
              </a:rPr>
              <a:t>48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80026" y="3675379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3590" y="2569286"/>
            <a:ext cx="13970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latin typeface="Arial MT"/>
                <a:cs typeface="Arial MT"/>
              </a:rPr>
              <a:t>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00009" y="2569286"/>
            <a:ext cx="37084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25" dirty="0">
                <a:solidFill>
                  <a:schemeClr val="bg1"/>
                </a:solidFill>
                <a:latin typeface="Arial MT"/>
                <a:cs typeface="Arial MT"/>
              </a:rPr>
              <a:t>&gt;60</a:t>
            </a:r>
            <a:endParaRPr sz="16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93781" y="4919217"/>
            <a:ext cx="48387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0" dirty="0">
                <a:latin typeface="Arial MT"/>
                <a:cs typeface="Arial MT"/>
              </a:rPr>
              <a:t>&gt;750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3181" y="4898847"/>
            <a:ext cx="254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79691" y="3120389"/>
            <a:ext cx="25209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5" dirty="0">
                <a:latin typeface="Arial MT"/>
                <a:cs typeface="Arial MT"/>
              </a:rPr>
              <a:t>15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07242" y="3118485"/>
            <a:ext cx="47688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0" dirty="0">
                <a:solidFill>
                  <a:schemeClr val="bg1"/>
                </a:solidFill>
                <a:latin typeface="Arial MT"/>
                <a:cs typeface="Arial MT"/>
              </a:rPr>
              <a:t>1500</a:t>
            </a:r>
            <a:endParaRPr sz="16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94395" y="3682746"/>
            <a:ext cx="25146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5" dirty="0">
                <a:latin typeface="Arial MT"/>
                <a:cs typeface="Arial MT"/>
              </a:rPr>
              <a:t>54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54569" y="3670807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76054" y="3690569"/>
            <a:ext cx="48387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20" dirty="0">
                <a:solidFill>
                  <a:schemeClr val="bg1"/>
                </a:solidFill>
                <a:latin typeface="Arial MT"/>
                <a:cs typeface="Arial MT"/>
              </a:rPr>
              <a:t>&gt;160</a:t>
            </a:r>
            <a:endParaRPr sz="16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56253" y="4919217"/>
            <a:ext cx="36385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5" dirty="0">
                <a:latin typeface="Arial MT"/>
                <a:cs typeface="Arial MT"/>
              </a:rPr>
              <a:t>358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80026" y="4904943"/>
            <a:ext cx="254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68239" y="2588132"/>
            <a:ext cx="12636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Flows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52109" y="3034664"/>
            <a:ext cx="129286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03505">
              <a:lnSpc>
                <a:spcPct val="100000"/>
              </a:lnSpc>
              <a:spcBef>
                <a:spcPts val="90"/>
              </a:spcBef>
            </a:pP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400" i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i="1" spc="-20" dirty="0">
                <a:solidFill>
                  <a:srgbClr val="FFFFFF"/>
                </a:solidFill>
                <a:latin typeface="Arial"/>
                <a:cs typeface="Arial"/>
              </a:rPr>
              <a:t>Flow </a:t>
            </a: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Detailed</a:t>
            </a:r>
            <a:r>
              <a:rPr sz="1400" i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FFFFFF"/>
                </a:solidFill>
                <a:latin typeface="Arial"/>
                <a:cs typeface="Arial"/>
              </a:rPr>
              <a:t>Metrics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74741" y="3602558"/>
            <a:ext cx="184848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Single</a:t>
            </a:r>
            <a:r>
              <a:rPr sz="1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PPI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Performance</a:t>
            </a:r>
            <a:r>
              <a:rPr sz="1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Indicators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99328" y="4280661"/>
            <a:ext cx="159893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Correction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Recommendations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384540" y="5962599"/>
            <a:ext cx="2117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SAP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Signavio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Process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Insights</a:t>
            </a:r>
            <a:endParaRPr sz="1200" dirty="0">
              <a:latin typeface="Arial MT"/>
              <a:cs typeface="Arial MT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40700" y="5662676"/>
            <a:ext cx="168655" cy="16865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46795" y="5982715"/>
            <a:ext cx="168655" cy="16865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4604" y="5662676"/>
            <a:ext cx="168655" cy="168656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8384540" y="5647435"/>
            <a:ext cx="3334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SAP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Signavio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Process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Insights,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discovery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edition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7224" y="5647435"/>
            <a:ext cx="2905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Process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Discovery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(for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SAP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ERP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systems)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99328" y="4849114"/>
            <a:ext cx="159893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47345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Innovation 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Recommendations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4604" y="5982715"/>
            <a:ext cx="168655" cy="168656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757224" y="5962599"/>
            <a:ext cx="3456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SAP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Innovation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Optimization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Pathfinder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on </a:t>
            </a:r>
            <a:r>
              <a:rPr sz="1200" dirty="0">
                <a:latin typeface="Arial MT"/>
                <a:cs typeface="Arial MT"/>
              </a:rPr>
              <a:t>Spotlight</a:t>
            </a:r>
            <a:r>
              <a:rPr sz="1200" spc="-9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(for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SAP S/4HANA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SAP ERP </a:t>
            </a:r>
            <a:r>
              <a:rPr sz="1200" spc="-10" dirty="0">
                <a:latin typeface="Arial MT"/>
                <a:cs typeface="Arial MT"/>
              </a:rPr>
              <a:t>systems)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54848" y="1409191"/>
            <a:ext cx="3469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9940" marR="5080" indent="-77787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SAP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Signavio</a:t>
            </a:r>
            <a:r>
              <a:rPr sz="1800" b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r>
              <a:rPr sz="1800" b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Insights,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discovery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edition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6031" y="1255216"/>
            <a:ext cx="4502150" cy="728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r>
              <a:rPr sz="18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Discovery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Arial MT"/>
                <a:cs typeface="Arial MT"/>
              </a:rPr>
              <a:t>formerly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known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Scenario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Recommendations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Spotlight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897623" y="2002535"/>
            <a:ext cx="4778375" cy="0"/>
          </a:xfrm>
          <a:custGeom>
            <a:avLst/>
            <a:gdLst/>
            <a:ahLst/>
            <a:cxnLst/>
            <a:rect l="l" t="t" r="r" b="b"/>
            <a:pathLst>
              <a:path w="4778375">
                <a:moveTo>
                  <a:pt x="0" y="0"/>
                </a:moveTo>
                <a:lnTo>
                  <a:pt x="4778248" y="0"/>
                </a:lnTo>
              </a:path>
            </a:pathLst>
          </a:custGeom>
          <a:ln w="25400">
            <a:solidFill>
              <a:srgbClr val="008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1208" y="2002535"/>
            <a:ext cx="4778375" cy="0"/>
          </a:xfrm>
          <a:custGeom>
            <a:avLst/>
            <a:gdLst/>
            <a:ahLst/>
            <a:cxnLst/>
            <a:rect l="l" t="t" r="r" b="b"/>
            <a:pathLst>
              <a:path w="4778375">
                <a:moveTo>
                  <a:pt x="0" y="0"/>
                </a:moveTo>
                <a:lnTo>
                  <a:pt x="4778247" y="0"/>
                </a:lnTo>
              </a:path>
            </a:pathLst>
          </a:custGeom>
          <a:ln w="2540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9" grpId="0"/>
      <p:bldP spid="30" grpId="0"/>
      <p:bldP spid="31" grpId="0"/>
      <p:bldP spid="33" grpId="0"/>
      <p:bldP spid="34" grpId="0"/>
      <p:bldP spid="35" grpId="0"/>
      <p:bldP spid="36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223561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4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dirty="0"/>
              <a:t>Process</a:t>
            </a:r>
            <a:r>
              <a:rPr spc="-45" dirty="0"/>
              <a:t> </a:t>
            </a:r>
            <a:r>
              <a:rPr dirty="0"/>
              <a:t>Insights,</a:t>
            </a:r>
            <a:r>
              <a:rPr spc="-50" dirty="0"/>
              <a:t> </a:t>
            </a:r>
            <a:r>
              <a:rPr dirty="0"/>
              <a:t>discovery</a:t>
            </a:r>
            <a:r>
              <a:rPr spc="-15" dirty="0"/>
              <a:t> </a:t>
            </a:r>
            <a:r>
              <a:rPr spc="-10" dirty="0"/>
              <a:t>edition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Special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features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55977" y="1999233"/>
            <a:ext cx="8431530" cy="4185920"/>
            <a:chOff x="1855977" y="1999233"/>
            <a:chExt cx="8431530" cy="41859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2327" y="2005583"/>
              <a:ext cx="8418576" cy="41727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59152" y="2002408"/>
              <a:ext cx="8425180" cy="4179570"/>
            </a:xfrm>
            <a:custGeom>
              <a:avLst/>
              <a:gdLst/>
              <a:ahLst/>
              <a:cxnLst/>
              <a:rect l="l" t="t" r="r" b="b"/>
              <a:pathLst>
                <a:path w="8425180" h="4179570">
                  <a:moveTo>
                    <a:pt x="0" y="4179062"/>
                  </a:moveTo>
                  <a:lnTo>
                    <a:pt x="8424926" y="4179062"/>
                  </a:lnTo>
                  <a:lnTo>
                    <a:pt x="8424926" y="0"/>
                  </a:lnTo>
                  <a:lnTo>
                    <a:pt x="0" y="0"/>
                  </a:lnTo>
                  <a:lnTo>
                    <a:pt x="0" y="417906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454168" y="2938940"/>
              <a:ext cx="792480" cy="367030"/>
            </a:xfrm>
            <a:custGeom>
              <a:avLst/>
              <a:gdLst/>
              <a:ahLst/>
              <a:cxnLst/>
              <a:rect l="l" t="t" r="r" b="b"/>
              <a:pathLst>
                <a:path w="792479" h="367029">
                  <a:moveTo>
                    <a:pt x="37169" y="0"/>
                  </a:moveTo>
                  <a:lnTo>
                    <a:pt x="32351" y="3517"/>
                  </a:lnTo>
                  <a:lnTo>
                    <a:pt x="0" y="211356"/>
                  </a:lnTo>
                  <a:lnTo>
                    <a:pt x="3605" y="216114"/>
                  </a:lnTo>
                  <a:lnTo>
                    <a:pt x="13791" y="217525"/>
                  </a:lnTo>
                  <a:lnTo>
                    <a:pt x="18470" y="214109"/>
                  </a:lnTo>
                  <a:lnTo>
                    <a:pt x="47025" y="31601"/>
                  </a:lnTo>
                  <a:lnTo>
                    <a:pt x="77706" y="86638"/>
                  </a:lnTo>
                  <a:lnTo>
                    <a:pt x="110824" y="135384"/>
                  </a:lnTo>
                  <a:lnTo>
                    <a:pt x="146147" y="178211"/>
                  </a:lnTo>
                  <a:lnTo>
                    <a:pt x="183245" y="215489"/>
                  </a:lnTo>
                  <a:lnTo>
                    <a:pt x="221687" y="247591"/>
                  </a:lnTo>
                  <a:lnTo>
                    <a:pt x="261041" y="274887"/>
                  </a:lnTo>
                  <a:lnTo>
                    <a:pt x="300876" y="297749"/>
                  </a:lnTo>
                  <a:lnTo>
                    <a:pt x="340762" y="316546"/>
                  </a:lnTo>
                  <a:lnTo>
                    <a:pt x="380268" y="331652"/>
                  </a:lnTo>
                  <a:lnTo>
                    <a:pt x="418962" y="343436"/>
                  </a:lnTo>
                  <a:lnTo>
                    <a:pt x="456414" y="352269"/>
                  </a:lnTo>
                  <a:lnTo>
                    <a:pt x="540821" y="364318"/>
                  </a:lnTo>
                  <a:lnTo>
                    <a:pt x="589617" y="366948"/>
                  </a:lnTo>
                  <a:lnTo>
                    <a:pt x="638428" y="366420"/>
                  </a:lnTo>
                  <a:lnTo>
                    <a:pt x="687101" y="362738"/>
                  </a:lnTo>
                  <a:lnTo>
                    <a:pt x="735483" y="355910"/>
                  </a:lnTo>
                  <a:lnTo>
                    <a:pt x="785745" y="345125"/>
                  </a:lnTo>
                  <a:lnTo>
                    <a:pt x="791893" y="335430"/>
                  </a:lnTo>
                  <a:lnTo>
                    <a:pt x="786570" y="328139"/>
                  </a:lnTo>
                  <a:lnTo>
                    <a:pt x="782665" y="326721"/>
                  </a:lnTo>
                  <a:lnTo>
                    <a:pt x="732192" y="337344"/>
                  </a:lnTo>
                  <a:lnTo>
                    <a:pt x="685003" y="343996"/>
                  </a:lnTo>
                  <a:lnTo>
                    <a:pt x="637533" y="347577"/>
                  </a:lnTo>
                  <a:lnTo>
                    <a:pt x="589932" y="348082"/>
                  </a:lnTo>
                  <a:lnTo>
                    <a:pt x="542349" y="345503"/>
                  </a:lnTo>
                  <a:lnTo>
                    <a:pt x="494934" y="339836"/>
                  </a:lnTo>
                  <a:lnTo>
                    <a:pt x="424068" y="325250"/>
                  </a:lnTo>
                  <a:lnTo>
                    <a:pt x="386622" y="313849"/>
                  </a:lnTo>
                  <a:lnTo>
                    <a:pt x="348390" y="299232"/>
                  </a:lnTo>
                  <a:lnTo>
                    <a:pt x="309788" y="281039"/>
                  </a:lnTo>
                  <a:lnTo>
                    <a:pt x="271233" y="258911"/>
                  </a:lnTo>
                  <a:lnTo>
                    <a:pt x="233139" y="232489"/>
                  </a:lnTo>
                  <a:lnTo>
                    <a:pt x="195925" y="201414"/>
                  </a:lnTo>
                  <a:lnTo>
                    <a:pt x="160006" y="165327"/>
                  </a:lnTo>
                  <a:lnTo>
                    <a:pt x="125798" y="123868"/>
                  </a:lnTo>
                  <a:lnTo>
                    <a:pt x="93717" y="76680"/>
                  </a:lnTo>
                  <a:lnTo>
                    <a:pt x="64181" y="23403"/>
                  </a:lnTo>
                  <a:lnTo>
                    <a:pt x="242090" y="50938"/>
                  </a:lnTo>
                  <a:lnTo>
                    <a:pt x="246841" y="47323"/>
                  </a:lnTo>
                  <a:lnTo>
                    <a:pt x="248261" y="37146"/>
                  </a:lnTo>
                  <a:lnTo>
                    <a:pt x="244857" y="32484"/>
                  </a:lnTo>
                  <a:lnTo>
                    <a:pt x="37169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454168" y="2938940"/>
              <a:ext cx="792480" cy="367030"/>
            </a:xfrm>
            <a:custGeom>
              <a:avLst/>
              <a:gdLst/>
              <a:ahLst/>
              <a:cxnLst/>
              <a:rect l="l" t="t" r="r" b="b"/>
              <a:pathLst>
                <a:path w="792479" h="367029">
                  <a:moveTo>
                    <a:pt x="786762" y="344387"/>
                  </a:moveTo>
                  <a:lnTo>
                    <a:pt x="790954" y="341337"/>
                  </a:lnTo>
                  <a:lnTo>
                    <a:pt x="791893" y="335430"/>
                  </a:lnTo>
                  <a:lnTo>
                    <a:pt x="788825" y="331228"/>
                  </a:lnTo>
                  <a:lnTo>
                    <a:pt x="786570" y="328139"/>
                  </a:lnTo>
                  <a:lnTo>
                    <a:pt x="782665" y="326721"/>
                  </a:lnTo>
                  <a:lnTo>
                    <a:pt x="778951" y="327628"/>
                  </a:lnTo>
                  <a:lnTo>
                    <a:pt x="732192" y="337344"/>
                  </a:lnTo>
                  <a:lnTo>
                    <a:pt x="685003" y="343996"/>
                  </a:lnTo>
                  <a:lnTo>
                    <a:pt x="637533" y="347577"/>
                  </a:lnTo>
                  <a:lnTo>
                    <a:pt x="589932" y="348082"/>
                  </a:lnTo>
                  <a:lnTo>
                    <a:pt x="542349" y="345503"/>
                  </a:lnTo>
                  <a:lnTo>
                    <a:pt x="494934" y="339836"/>
                  </a:lnTo>
                  <a:lnTo>
                    <a:pt x="424068" y="325250"/>
                  </a:lnTo>
                  <a:lnTo>
                    <a:pt x="386622" y="313849"/>
                  </a:lnTo>
                  <a:lnTo>
                    <a:pt x="348390" y="299232"/>
                  </a:lnTo>
                  <a:lnTo>
                    <a:pt x="309788" y="281039"/>
                  </a:lnTo>
                  <a:lnTo>
                    <a:pt x="271233" y="258911"/>
                  </a:lnTo>
                  <a:lnTo>
                    <a:pt x="233139" y="232489"/>
                  </a:lnTo>
                  <a:lnTo>
                    <a:pt x="195925" y="201414"/>
                  </a:lnTo>
                  <a:lnTo>
                    <a:pt x="160006" y="165327"/>
                  </a:lnTo>
                  <a:lnTo>
                    <a:pt x="125798" y="123868"/>
                  </a:lnTo>
                  <a:lnTo>
                    <a:pt x="93717" y="76680"/>
                  </a:lnTo>
                  <a:lnTo>
                    <a:pt x="64181" y="23403"/>
                  </a:lnTo>
                  <a:lnTo>
                    <a:pt x="64311" y="23308"/>
                  </a:lnTo>
                  <a:lnTo>
                    <a:pt x="236946" y="50221"/>
                  </a:lnTo>
                  <a:lnTo>
                    <a:pt x="242090" y="50938"/>
                  </a:lnTo>
                  <a:lnTo>
                    <a:pt x="246841" y="47323"/>
                  </a:lnTo>
                  <a:lnTo>
                    <a:pt x="247560" y="42180"/>
                  </a:lnTo>
                  <a:lnTo>
                    <a:pt x="248261" y="37146"/>
                  </a:lnTo>
                  <a:lnTo>
                    <a:pt x="244857" y="32484"/>
                  </a:lnTo>
                  <a:lnTo>
                    <a:pt x="239849" y="31619"/>
                  </a:lnTo>
                  <a:lnTo>
                    <a:pt x="42318" y="811"/>
                  </a:lnTo>
                  <a:lnTo>
                    <a:pt x="37169" y="0"/>
                  </a:lnTo>
                  <a:lnTo>
                    <a:pt x="32351" y="3517"/>
                  </a:lnTo>
                  <a:lnTo>
                    <a:pt x="31552" y="8671"/>
                  </a:lnTo>
                  <a:lnTo>
                    <a:pt x="721" y="206210"/>
                  </a:lnTo>
                  <a:lnTo>
                    <a:pt x="0" y="211356"/>
                  </a:lnTo>
                  <a:lnTo>
                    <a:pt x="3605" y="216114"/>
                  </a:lnTo>
                  <a:lnTo>
                    <a:pt x="8758" y="216824"/>
                  </a:lnTo>
                  <a:lnTo>
                    <a:pt x="13791" y="217525"/>
                  </a:lnTo>
                  <a:lnTo>
                    <a:pt x="18470" y="214109"/>
                  </a:lnTo>
                  <a:lnTo>
                    <a:pt x="19336" y="209101"/>
                  </a:lnTo>
                  <a:lnTo>
                    <a:pt x="47025" y="31601"/>
                  </a:lnTo>
                  <a:lnTo>
                    <a:pt x="77706" y="86638"/>
                  </a:lnTo>
                  <a:lnTo>
                    <a:pt x="110824" y="135384"/>
                  </a:lnTo>
                  <a:lnTo>
                    <a:pt x="146147" y="178211"/>
                  </a:lnTo>
                  <a:lnTo>
                    <a:pt x="183245" y="215489"/>
                  </a:lnTo>
                  <a:lnTo>
                    <a:pt x="221687" y="247591"/>
                  </a:lnTo>
                  <a:lnTo>
                    <a:pt x="261041" y="274887"/>
                  </a:lnTo>
                  <a:lnTo>
                    <a:pt x="300876" y="297749"/>
                  </a:lnTo>
                  <a:lnTo>
                    <a:pt x="340762" y="316546"/>
                  </a:lnTo>
                  <a:lnTo>
                    <a:pt x="380268" y="331652"/>
                  </a:lnTo>
                  <a:lnTo>
                    <a:pt x="418962" y="343436"/>
                  </a:lnTo>
                  <a:lnTo>
                    <a:pt x="456414" y="352269"/>
                  </a:lnTo>
                  <a:lnTo>
                    <a:pt x="540821" y="364318"/>
                  </a:lnTo>
                  <a:lnTo>
                    <a:pt x="589617" y="366948"/>
                  </a:lnTo>
                  <a:lnTo>
                    <a:pt x="638428" y="366420"/>
                  </a:lnTo>
                  <a:lnTo>
                    <a:pt x="687101" y="362738"/>
                  </a:lnTo>
                  <a:lnTo>
                    <a:pt x="735483" y="355910"/>
                  </a:lnTo>
                  <a:lnTo>
                    <a:pt x="783423" y="345941"/>
                  </a:lnTo>
                  <a:lnTo>
                    <a:pt x="785745" y="345125"/>
                  </a:lnTo>
                  <a:lnTo>
                    <a:pt x="786762" y="344387"/>
                  </a:lnTo>
                </a:path>
              </a:pathLst>
            </a:custGeom>
            <a:ln w="1256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318242" y="3119069"/>
            <a:ext cx="157734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Filtering</a:t>
            </a:r>
            <a:r>
              <a:rPr sz="1400" spc="-8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capabilities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1056" y="1251585"/>
            <a:ext cx="1798320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Same</a:t>
            </a:r>
            <a:r>
              <a:rPr sz="1400" spc="-6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interface</a:t>
            </a:r>
            <a:r>
              <a:rPr sz="1400" spc="-1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as</a:t>
            </a:r>
            <a:r>
              <a:rPr sz="14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for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SAP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Signavio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Process Insights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71044" y="1491535"/>
            <a:ext cx="4354195" cy="4231640"/>
            <a:chOff x="1671044" y="1491535"/>
            <a:chExt cx="4354195" cy="4231640"/>
          </a:xfrm>
        </p:grpSpPr>
        <p:sp>
          <p:nvSpPr>
            <p:cNvPr id="11" name="object 11"/>
            <p:cNvSpPr/>
            <p:nvPr/>
          </p:nvSpPr>
          <p:spPr>
            <a:xfrm>
              <a:off x="1677327" y="1793978"/>
              <a:ext cx="728980" cy="405765"/>
            </a:xfrm>
            <a:custGeom>
              <a:avLst/>
              <a:gdLst/>
              <a:ahLst/>
              <a:cxnLst/>
              <a:rect l="l" t="t" r="r" b="b"/>
              <a:pathLst>
                <a:path w="728980" h="405764">
                  <a:moveTo>
                    <a:pt x="524835" y="403102"/>
                  </a:moveTo>
                  <a:lnTo>
                    <a:pt x="530135" y="405440"/>
                  </a:lnTo>
                  <a:lnTo>
                    <a:pt x="726153" y="329544"/>
                  </a:lnTo>
                  <a:lnTo>
                    <a:pt x="728562" y="324083"/>
                  </a:lnTo>
                  <a:lnTo>
                    <a:pt x="652404" y="128006"/>
                  </a:lnTo>
                  <a:lnTo>
                    <a:pt x="646905" y="125692"/>
                  </a:lnTo>
                  <a:lnTo>
                    <a:pt x="637383" y="129578"/>
                  </a:lnTo>
                  <a:lnTo>
                    <a:pt x="635047" y="134874"/>
                  </a:lnTo>
                  <a:lnTo>
                    <a:pt x="700792" y="304625"/>
                  </a:lnTo>
                  <a:lnTo>
                    <a:pt x="9775" y="0"/>
                  </a:lnTo>
                  <a:lnTo>
                    <a:pt x="4199" y="2132"/>
                  </a:lnTo>
                  <a:lnTo>
                    <a:pt x="2091" y="6910"/>
                  </a:lnTo>
                  <a:lnTo>
                    <a:pt x="0" y="11653"/>
                  </a:lnTo>
                  <a:lnTo>
                    <a:pt x="2169" y="17245"/>
                  </a:lnTo>
                  <a:lnTo>
                    <a:pt x="693065" y="321988"/>
                  </a:lnTo>
                  <a:lnTo>
                    <a:pt x="523265" y="388075"/>
                  </a:lnTo>
                  <a:lnTo>
                    <a:pt x="520953" y="393579"/>
                  </a:lnTo>
                  <a:lnTo>
                    <a:pt x="524835" y="403102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77327" y="1793978"/>
              <a:ext cx="728980" cy="405765"/>
            </a:xfrm>
            <a:custGeom>
              <a:avLst/>
              <a:gdLst/>
              <a:ahLst/>
              <a:cxnLst/>
              <a:rect l="l" t="t" r="r" b="b"/>
              <a:pathLst>
                <a:path w="728980" h="405764">
                  <a:moveTo>
                    <a:pt x="2091" y="6910"/>
                  </a:moveTo>
                  <a:lnTo>
                    <a:pt x="0" y="11653"/>
                  </a:lnTo>
                  <a:lnTo>
                    <a:pt x="2169" y="17245"/>
                  </a:lnTo>
                  <a:lnTo>
                    <a:pt x="6912" y="19337"/>
                  </a:lnTo>
                  <a:lnTo>
                    <a:pt x="693065" y="321988"/>
                  </a:lnTo>
                  <a:lnTo>
                    <a:pt x="693100" y="322132"/>
                  </a:lnTo>
                  <a:lnTo>
                    <a:pt x="528080" y="386122"/>
                  </a:lnTo>
                  <a:lnTo>
                    <a:pt x="523265" y="388075"/>
                  </a:lnTo>
                  <a:lnTo>
                    <a:pt x="520953" y="393579"/>
                  </a:lnTo>
                  <a:lnTo>
                    <a:pt x="522920" y="398395"/>
                  </a:lnTo>
                  <a:lnTo>
                    <a:pt x="524835" y="403102"/>
                  </a:lnTo>
                  <a:lnTo>
                    <a:pt x="530135" y="405440"/>
                  </a:lnTo>
                  <a:lnTo>
                    <a:pt x="534903" y="403681"/>
                  </a:lnTo>
                  <a:lnTo>
                    <a:pt x="721313" y="331401"/>
                  </a:lnTo>
                  <a:lnTo>
                    <a:pt x="726153" y="329544"/>
                  </a:lnTo>
                  <a:lnTo>
                    <a:pt x="728562" y="324083"/>
                  </a:lnTo>
                  <a:lnTo>
                    <a:pt x="726685" y="319221"/>
                  </a:lnTo>
                  <a:lnTo>
                    <a:pt x="654373" y="132827"/>
                  </a:lnTo>
                  <a:lnTo>
                    <a:pt x="652404" y="128006"/>
                  </a:lnTo>
                  <a:lnTo>
                    <a:pt x="646905" y="125692"/>
                  </a:lnTo>
                  <a:lnTo>
                    <a:pt x="642083" y="127660"/>
                  </a:lnTo>
                  <a:lnTo>
                    <a:pt x="637383" y="129578"/>
                  </a:lnTo>
                  <a:lnTo>
                    <a:pt x="635047" y="134874"/>
                  </a:lnTo>
                  <a:lnTo>
                    <a:pt x="636800" y="139638"/>
                  </a:lnTo>
                  <a:lnTo>
                    <a:pt x="700792" y="304625"/>
                  </a:lnTo>
                  <a:lnTo>
                    <a:pt x="700693" y="304752"/>
                  </a:lnTo>
                  <a:lnTo>
                    <a:pt x="14519" y="2092"/>
                  </a:lnTo>
                  <a:lnTo>
                    <a:pt x="9775" y="0"/>
                  </a:lnTo>
                  <a:lnTo>
                    <a:pt x="4199" y="2132"/>
                  </a:lnTo>
                  <a:lnTo>
                    <a:pt x="2091" y="6910"/>
                  </a:lnTo>
                </a:path>
              </a:pathLst>
            </a:custGeom>
            <a:ln w="1256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23196" y="1497154"/>
              <a:ext cx="696595" cy="426720"/>
            </a:xfrm>
            <a:custGeom>
              <a:avLst/>
              <a:gdLst/>
              <a:ahLst/>
              <a:cxnLst/>
              <a:rect l="l" t="t" r="r" b="b"/>
              <a:pathLst>
                <a:path w="696595" h="426719">
                  <a:moveTo>
                    <a:pt x="36248" y="426683"/>
                  </a:moveTo>
                  <a:lnTo>
                    <a:pt x="31943" y="424063"/>
                  </a:lnTo>
                  <a:lnTo>
                    <a:pt x="0" y="234933"/>
                  </a:lnTo>
                  <a:lnTo>
                    <a:pt x="3099" y="230011"/>
                  </a:lnTo>
                  <a:lnTo>
                    <a:pt x="12055" y="227310"/>
                  </a:lnTo>
                  <a:lnTo>
                    <a:pt x="16236" y="229854"/>
                  </a:lnTo>
                  <a:lnTo>
                    <a:pt x="44415" y="395914"/>
                  </a:lnTo>
                  <a:lnTo>
                    <a:pt x="73039" y="335729"/>
                  </a:lnTo>
                  <a:lnTo>
                    <a:pt x="104335" y="282083"/>
                  </a:lnTo>
                  <a:lnTo>
                    <a:pt x="137978" y="234578"/>
                  </a:lnTo>
                  <a:lnTo>
                    <a:pt x="173465" y="192840"/>
                  </a:lnTo>
                  <a:lnTo>
                    <a:pt x="210296" y="156498"/>
                  </a:lnTo>
                  <a:lnTo>
                    <a:pt x="247970" y="125178"/>
                  </a:lnTo>
                  <a:lnTo>
                    <a:pt x="285985" y="98508"/>
                  </a:lnTo>
                  <a:lnTo>
                    <a:pt x="323841" y="76116"/>
                  </a:lnTo>
                  <a:lnTo>
                    <a:pt x="361036" y="57629"/>
                  </a:lnTo>
                  <a:lnTo>
                    <a:pt x="397069" y="42675"/>
                  </a:lnTo>
                  <a:lnTo>
                    <a:pt x="482793" y="16813"/>
                  </a:lnTo>
                  <a:lnTo>
                    <a:pt x="534394" y="6958"/>
                  </a:lnTo>
                  <a:lnTo>
                    <a:pt x="586012" y="1345"/>
                  </a:lnTo>
                  <a:lnTo>
                    <a:pt x="637413" y="0"/>
                  </a:lnTo>
                  <a:lnTo>
                    <a:pt x="690426" y="3392"/>
                  </a:lnTo>
                  <a:lnTo>
                    <a:pt x="691335" y="3940"/>
                  </a:lnTo>
                  <a:lnTo>
                    <a:pt x="695080" y="6210"/>
                  </a:lnTo>
                  <a:lnTo>
                    <a:pt x="696005" y="11583"/>
                  </a:lnTo>
                  <a:lnTo>
                    <a:pt x="691433" y="19097"/>
                  </a:lnTo>
                  <a:lnTo>
                    <a:pt x="688014" y="20949"/>
                  </a:lnTo>
                  <a:lnTo>
                    <a:pt x="635028" y="17742"/>
                  </a:lnTo>
                  <a:lnTo>
                    <a:pt x="584895" y="19064"/>
                  </a:lnTo>
                  <a:lnTo>
                    <a:pt x="534555" y="24549"/>
                  </a:lnTo>
                  <a:lnTo>
                    <a:pt x="484236" y="34173"/>
                  </a:lnTo>
                  <a:lnTo>
                    <a:pt x="434165" y="47911"/>
                  </a:lnTo>
                  <a:lnTo>
                    <a:pt x="366034" y="73780"/>
                  </a:lnTo>
                  <a:lnTo>
                    <a:pt x="330039" y="91668"/>
                  </a:lnTo>
                  <a:lnTo>
                    <a:pt x="293403" y="113337"/>
                  </a:lnTo>
                  <a:lnTo>
                    <a:pt x="256610" y="139150"/>
                  </a:lnTo>
                  <a:lnTo>
                    <a:pt x="220145" y="169466"/>
                  </a:lnTo>
                  <a:lnTo>
                    <a:pt x="184491" y="204646"/>
                  </a:lnTo>
                  <a:lnTo>
                    <a:pt x="150133" y="245050"/>
                  </a:lnTo>
                  <a:lnTo>
                    <a:pt x="117555" y="291039"/>
                  </a:lnTo>
                  <a:lnTo>
                    <a:pt x="87240" y="342973"/>
                  </a:lnTo>
                  <a:lnTo>
                    <a:pt x="59673" y="401212"/>
                  </a:lnTo>
                  <a:lnTo>
                    <a:pt x="216045" y="351350"/>
                  </a:lnTo>
                  <a:lnTo>
                    <a:pt x="220293" y="354070"/>
                  </a:lnTo>
                  <a:lnTo>
                    <a:pt x="221712" y="363353"/>
                  </a:lnTo>
                  <a:lnTo>
                    <a:pt x="218789" y="368157"/>
                  </a:lnTo>
                  <a:lnTo>
                    <a:pt x="36248" y="42668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23196" y="1497154"/>
              <a:ext cx="696595" cy="426720"/>
            </a:xfrm>
            <a:custGeom>
              <a:avLst/>
              <a:gdLst/>
              <a:ahLst/>
              <a:cxnLst/>
              <a:rect l="l" t="t" r="r" b="b"/>
              <a:pathLst>
                <a:path w="696595" h="426719">
                  <a:moveTo>
                    <a:pt x="691335" y="3940"/>
                  </a:moveTo>
                  <a:lnTo>
                    <a:pt x="695080" y="6210"/>
                  </a:lnTo>
                  <a:lnTo>
                    <a:pt x="696005" y="11583"/>
                  </a:lnTo>
                  <a:lnTo>
                    <a:pt x="693370" y="15914"/>
                  </a:lnTo>
                  <a:lnTo>
                    <a:pt x="691433" y="19097"/>
                  </a:lnTo>
                  <a:lnTo>
                    <a:pt x="688014" y="20949"/>
                  </a:lnTo>
                  <a:lnTo>
                    <a:pt x="684726" y="20610"/>
                  </a:lnTo>
                  <a:lnTo>
                    <a:pt x="635028" y="17742"/>
                  </a:lnTo>
                  <a:lnTo>
                    <a:pt x="584895" y="19064"/>
                  </a:lnTo>
                  <a:lnTo>
                    <a:pt x="534555" y="24549"/>
                  </a:lnTo>
                  <a:lnTo>
                    <a:pt x="484236" y="34173"/>
                  </a:lnTo>
                  <a:lnTo>
                    <a:pt x="434165" y="47911"/>
                  </a:lnTo>
                  <a:lnTo>
                    <a:pt x="366034" y="73780"/>
                  </a:lnTo>
                  <a:lnTo>
                    <a:pt x="330039" y="91668"/>
                  </a:lnTo>
                  <a:lnTo>
                    <a:pt x="293403" y="113337"/>
                  </a:lnTo>
                  <a:lnTo>
                    <a:pt x="256610" y="139150"/>
                  </a:lnTo>
                  <a:lnTo>
                    <a:pt x="220145" y="169466"/>
                  </a:lnTo>
                  <a:lnTo>
                    <a:pt x="184491" y="204646"/>
                  </a:lnTo>
                  <a:lnTo>
                    <a:pt x="150133" y="245050"/>
                  </a:lnTo>
                  <a:lnTo>
                    <a:pt x="117555" y="291039"/>
                  </a:lnTo>
                  <a:lnTo>
                    <a:pt x="87240" y="342973"/>
                  </a:lnTo>
                  <a:lnTo>
                    <a:pt x="59673" y="401212"/>
                  </a:lnTo>
                  <a:lnTo>
                    <a:pt x="211523" y="352719"/>
                  </a:lnTo>
                  <a:lnTo>
                    <a:pt x="216045" y="351350"/>
                  </a:lnTo>
                  <a:lnTo>
                    <a:pt x="220293" y="354070"/>
                  </a:lnTo>
                  <a:lnTo>
                    <a:pt x="221011" y="358761"/>
                  </a:lnTo>
                  <a:lnTo>
                    <a:pt x="221712" y="363353"/>
                  </a:lnTo>
                  <a:lnTo>
                    <a:pt x="218789" y="368157"/>
                  </a:lnTo>
                  <a:lnTo>
                    <a:pt x="214389" y="369645"/>
                  </a:lnTo>
                  <a:lnTo>
                    <a:pt x="40773" y="425227"/>
                  </a:lnTo>
                  <a:lnTo>
                    <a:pt x="36248" y="426683"/>
                  </a:lnTo>
                  <a:lnTo>
                    <a:pt x="31943" y="424063"/>
                  </a:lnTo>
                  <a:lnTo>
                    <a:pt x="31154" y="419373"/>
                  </a:lnTo>
                  <a:lnTo>
                    <a:pt x="720" y="239626"/>
                  </a:lnTo>
                  <a:lnTo>
                    <a:pt x="0" y="234933"/>
                  </a:lnTo>
                  <a:lnTo>
                    <a:pt x="3099" y="230011"/>
                  </a:lnTo>
                  <a:lnTo>
                    <a:pt x="7630" y="228648"/>
                  </a:lnTo>
                  <a:lnTo>
                    <a:pt x="12055" y="227310"/>
                  </a:lnTo>
                  <a:lnTo>
                    <a:pt x="16236" y="229854"/>
                  </a:lnTo>
                  <a:lnTo>
                    <a:pt x="17082" y="234400"/>
                  </a:lnTo>
                  <a:lnTo>
                    <a:pt x="44415" y="395914"/>
                  </a:lnTo>
                  <a:lnTo>
                    <a:pt x="73039" y="335729"/>
                  </a:lnTo>
                  <a:lnTo>
                    <a:pt x="104335" y="282083"/>
                  </a:lnTo>
                  <a:lnTo>
                    <a:pt x="137978" y="234578"/>
                  </a:lnTo>
                  <a:lnTo>
                    <a:pt x="173465" y="192840"/>
                  </a:lnTo>
                  <a:lnTo>
                    <a:pt x="210296" y="156498"/>
                  </a:lnTo>
                  <a:lnTo>
                    <a:pt x="247970" y="125178"/>
                  </a:lnTo>
                  <a:lnTo>
                    <a:pt x="285985" y="98508"/>
                  </a:lnTo>
                  <a:lnTo>
                    <a:pt x="323841" y="76116"/>
                  </a:lnTo>
                  <a:lnTo>
                    <a:pt x="361036" y="57629"/>
                  </a:lnTo>
                  <a:lnTo>
                    <a:pt x="397069" y="42675"/>
                  </a:lnTo>
                  <a:lnTo>
                    <a:pt x="482793" y="16813"/>
                  </a:lnTo>
                  <a:lnTo>
                    <a:pt x="534394" y="6958"/>
                  </a:lnTo>
                  <a:lnTo>
                    <a:pt x="586012" y="1345"/>
                  </a:lnTo>
                  <a:lnTo>
                    <a:pt x="637413" y="0"/>
                  </a:lnTo>
                  <a:lnTo>
                    <a:pt x="688366" y="2949"/>
                  </a:lnTo>
                  <a:lnTo>
                    <a:pt x="689426" y="3057"/>
                  </a:lnTo>
                  <a:lnTo>
                    <a:pt x="690426" y="3392"/>
                  </a:lnTo>
                  <a:lnTo>
                    <a:pt x="691335" y="3940"/>
                  </a:lnTo>
                </a:path>
              </a:pathLst>
            </a:custGeom>
            <a:ln w="11798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24471" y="5419078"/>
              <a:ext cx="908685" cy="297815"/>
            </a:xfrm>
            <a:custGeom>
              <a:avLst/>
              <a:gdLst/>
              <a:ahLst/>
              <a:cxnLst/>
              <a:rect l="l" t="t" r="r" b="b"/>
              <a:pathLst>
                <a:path w="908685" h="297814">
                  <a:moveTo>
                    <a:pt x="905579" y="0"/>
                  </a:moveTo>
                  <a:lnTo>
                    <a:pt x="908587" y="4043"/>
                  </a:lnTo>
                  <a:lnTo>
                    <a:pt x="838919" y="212420"/>
                  </a:lnTo>
                  <a:lnTo>
                    <a:pt x="833063" y="216665"/>
                  </a:lnTo>
                  <a:lnTo>
                    <a:pt x="822387" y="216821"/>
                  </a:lnTo>
                  <a:lnTo>
                    <a:pt x="819466" y="212895"/>
                  </a:lnTo>
                  <a:lnTo>
                    <a:pt x="880499" y="29897"/>
                  </a:lnTo>
                  <a:lnTo>
                    <a:pt x="831650" y="73529"/>
                  </a:lnTo>
                  <a:lnTo>
                    <a:pt x="783327" y="112362"/>
                  </a:lnTo>
                  <a:lnTo>
                    <a:pt x="735486" y="146632"/>
                  </a:lnTo>
                  <a:lnTo>
                    <a:pt x="688279" y="176604"/>
                  </a:lnTo>
                  <a:lnTo>
                    <a:pt x="641858" y="202539"/>
                  </a:lnTo>
                  <a:lnTo>
                    <a:pt x="596375" y="224701"/>
                  </a:lnTo>
                  <a:lnTo>
                    <a:pt x="551983" y="243352"/>
                  </a:lnTo>
                  <a:lnTo>
                    <a:pt x="508833" y="258755"/>
                  </a:lnTo>
                  <a:lnTo>
                    <a:pt x="467078" y="271172"/>
                  </a:lnTo>
                  <a:lnTo>
                    <a:pt x="426869" y="280868"/>
                  </a:lnTo>
                  <a:lnTo>
                    <a:pt x="388359" y="288103"/>
                  </a:lnTo>
                  <a:lnTo>
                    <a:pt x="317045" y="296245"/>
                  </a:lnTo>
                  <a:lnTo>
                    <a:pt x="284545" y="297677"/>
                  </a:lnTo>
                  <a:lnTo>
                    <a:pt x="234038" y="297496"/>
                  </a:lnTo>
                  <a:lnTo>
                    <a:pt x="184912" y="294182"/>
                  </a:lnTo>
                  <a:lnTo>
                    <a:pt x="137312" y="287760"/>
                  </a:lnTo>
                  <a:lnTo>
                    <a:pt x="91385" y="278252"/>
                  </a:lnTo>
                  <a:lnTo>
                    <a:pt x="47278" y="265683"/>
                  </a:lnTo>
                  <a:lnTo>
                    <a:pt x="3259" y="248995"/>
                  </a:lnTo>
                  <a:lnTo>
                    <a:pt x="0" y="244638"/>
                  </a:lnTo>
                  <a:lnTo>
                    <a:pt x="1961" y="238714"/>
                  </a:lnTo>
                  <a:lnTo>
                    <a:pt x="10737" y="232185"/>
                  </a:lnTo>
                  <a:lnTo>
                    <a:pt x="15257" y="231262"/>
                  </a:lnTo>
                  <a:lnTo>
                    <a:pt x="59562" y="247817"/>
                  </a:lnTo>
                  <a:lnTo>
                    <a:pt x="102585" y="260067"/>
                  </a:lnTo>
                  <a:lnTo>
                    <a:pt x="147381" y="269331"/>
                  </a:lnTo>
                  <a:lnTo>
                    <a:pt x="193807" y="275584"/>
                  </a:lnTo>
                  <a:lnTo>
                    <a:pt x="241718" y="278802"/>
                  </a:lnTo>
                  <a:lnTo>
                    <a:pt x="290972" y="278960"/>
                  </a:lnTo>
                  <a:lnTo>
                    <a:pt x="324928" y="277412"/>
                  </a:lnTo>
                  <a:lnTo>
                    <a:pt x="399874" y="268295"/>
                  </a:lnTo>
                  <a:lnTo>
                    <a:pt x="440499" y="260091"/>
                  </a:lnTo>
                  <a:lnTo>
                    <a:pt x="482981" y="249033"/>
                  </a:lnTo>
                  <a:lnTo>
                    <a:pt x="527136" y="234805"/>
                  </a:lnTo>
                  <a:lnTo>
                    <a:pt x="572781" y="217088"/>
                  </a:lnTo>
                  <a:lnTo>
                    <a:pt x="619732" y="195565"/>
                  </a:lnTo>
                  <a:lnTo>
                    <a:pt x="667807" y="169919"/>
                  </a:lnTo>
                  <a:lnTo>
                    <a:pt x="716823" y="139833"/>
                  </a:lnTo>
                  <a:lnTo>
                    <a:pt x="766595" y="104988"/>
                  </a:lnTo>
                  <a:lnTo>
                    <a:pt x="816941" y="65069"/>
                  </a:lnTo>
                  <a:lnTo>
                    <a:pt x="867678" y="19756"/>
                  </a:lnTo>
                  <a:lnTo>
                    <a:pt x="679810" y="25330"/>
                  </a:lnTo>
                  <a:lnTo>
                    <a:pt x="676915" y="21198"/>
                  </a:lnTo>
                  <a:lnTo>
                    <a:pt x="680487" y="11015"/>
                  </a:lnTo>
                  <a:lnTo>
                    <a:pt x="686099" y="6840"/>
                  </a:lnTo>
                  <a:lnTo>
                    <a:pt x="905579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24471" y="5419078"/>
              <a:ext cx="908685" cy="297815"/>
            </a:xfrm>
            <a:custGeom>
              <a:avLst/>
              <a:gdLst/>
              <a:ahLst/>
              <a:cxnLst/>
              <a:rect l="l" t="t" r="r" b="b"/>
              <a:pathLst>
                <a:path w="908685" h="297814">
                  <a:moveTo>
                    <a:pt x="2621" y="248146"/>
                  </a:moveTo>
                  <a:lnTo>
                    <a:pt x="0" y="244638"/>
                  </a:lnTo>
                  <a:lnTo>
                    <a:pt x="1961" y="238714"/>
                  </a:lnTo>
                  <a:lnTo>
                    <a:pt x="7019" y="234951"/>
                  </a:lnTo>
                  <a:lnTo>
                    <a:pt x="10737" y="232185"/>
                  </a:lnTo>
                  <a:lnTo>
                    <a:pt x="15257" y="231262"/>
                  </a:lnTo>
                  <a:lnTo>
                    <a:pt x="18455" y="232604"/>
                  </a:lnTo>
                  <a:lnTo>
                    <a:pt x="59562" y="247817"/>
                  </a:lnTo>
                  <a:lnTo>
                    <a:pt x="102585" y="260067"/>
                  </a:lnTo>
                  <a:lnTo>
                    <a:pt x="147381" y="269331"/>
                  </a:lnTo>
                  <a:lnTo>
                    <a:pt x="193807" y="275584"/>
                  </a:lnTo>
                  <a:lnTo>
                    <a:pt x="241718" y="278802"/>
                  </a:lnTo>
                  <a:lnTo>
                    <a:pt x="290972" y="278960"/>
                  </a:lnTo>
                  <a:lnTo>
                    <a:pt x="324928" y="277412"/>
                  </a:lnTo>
                  <a:lnTo>
                    <a:pt x="399874" y="268295"/>
                  </a:lnTo>
                  <a:lnTo>
                    <a:pt x="440499" y="260091"/>
                  </a:lnTo>
                  <a:lnTo>
                    <a:pt x="482981" y="249033"/>
                  </a:lnTo>
                  <a:lnTo>
                    <a:pt x="527136" y="234805"/>
                  </a:lnTo>
                  <a:lnTo>
                    <a:pt x="572781" y="217088"/>
                  </a:lnTo>
                  <a:lnTo>
                    <a:pt x="619732" y="195565"/>
                  </a:lnTo>
                  <a:lnTo>
                    <a:pt x="667807" y="169919"/>
                  </a:lnTo>
                  <a:lnTo>
                    <a:pt x="716823" y="139833"/>
                  </a:lnTo>
                  <a:lnTo>
                    <a:pt x="766595" y="104988"/>
                  </a:lnTo>
                  <a:lnTo>
                    <a:pt x="816941" y="65069"/>
                  </a:lnTo>
                  <a:lnTo>
                    <a:pt x="867678" y="19756"/>
                  </a:lnTo>
                  <a:lnTo>
                    <a:pt x="685203" y="25246"/>
                  </a:lnTo>
                  <a:lnTo>
                    <a:pt x="679810" y="25330"/>
                  </a:lnTo>
                  <a:lnTo>
                    <a:pt x="676915" y="21198"/>
                  </a:lnTo>
                  <a:lnTo>
                    <a:pt x="678719" y="16052"/>
                  </a:lnTo>
                  <a:lnTo>
                    <a:pt x="680487" y="11015"/>
                  </a:lnTo>
                  <a:lnTo>
                    <a:pt x="686099" y="6840"/>
                  </a:lnTo>
                  <a:lnTo>
                    <a:pt x="691431" y="6595"/>
                  </a:lnTo>
                  <a:lnTo>
                    <a:pt x="900135" y="175"/>
                  </a:lnTo>
                  <a:lnTo>
                    <a:pt x="905579" y="0"/>
                  </a:lnTo>
                  <a:lnTo>
                    <a:pt x="908587" y="4043"/>
                  </a:lnTo>
                  <a:lnTo>
                    <a:pt x="906856" y="9209"/>
                  </a:lnTo>
                  <a:lnTo>
                    <a:pt x="840722" y="207271"/>
                  </a:lnTo>
                  <a:lnTo>
                    <a:pt x="838919" y="212420"/>
                  </a:lnTo>
                  <a:lnTo>
                    <a:pt x="833063" y="216665"/>
                  </a:lnTo>
                  <a:lnTo>
                    <a:pt x="827664" y="216741"/>
                  </a:lnTo>
                  <a:lnTo>
                    <a:pt x="822387" y="216821"/>
                  </a:lnTo>
                  <a:lnTo>
                    <a:pt x="819466" y="212895"/>
                  </a:lnTo>
                  <a:lnTo>
                    <a:pt x="821060" y="207864"/>
                  </a:lnTo>
                  <a:lnTo>
                    <a:pt x="880499" y="29897"/>
                  </a:lnTo>
                  <a:lnTo>
                    <a:pt x="831650" y="73529"/>
                  </a:lnTo>
                  <a:lnTo>
                    <a:pt x="783327" y="112362"/>
                  </a:lnTo>
                  <a:lnTo>
                    <a:pt x="735486" y="146632"/>
                  </a:lnTo>
                  <a:lnTo>
                    <a:pt x="688279" y="176604"/>
                  </a:lnTo>
                  <a:lnTo>
                    <a:pt x="641858" y="202539"/>
                  </a:lnTo>
                  <a:lnTo>
                    <a:pt x="596375" y="224701"/>
                  </a:lnTo>
                  <a:lnTo>
                    <a:pt x="551983" y="243352"/>
                  </a:lnTo>
                  <a:lnTo>
                    <a:pt x="508833" y="258755"/>
                  </a:lnTo>
                  <a:lnTo>
                    <a:pt x="467078" y="271172"/>
                  </a:lnTo>
                  <a:lnTo>
                    <a:pt x="426869" y="280868"/>
                  </a:lnTo>
                  <a:lnTo>
                    <a:pt x="388359" y="288103"/>
                  </a:lnTo>
                  <a:lnTo>
                    <a:pt x="317045" y="296245"/>
                  </a:lnTo>
                  <a:lnTo>
                    <a:pt x="284545" y="297677"/>
                  </a:lnTo>
                  <a:lnTo>
                    <a:pt x="234038" y="297496"/>
                  </a:lnTo>
                  <a:lnTo>
                    <a:pt x="184912" y="294182"/>
                  </a:lnTo>
                  <a:lnTo>
                    <a:pt x="137312" y="287760"/>
                  </a:lnTo>
                  <a:lnTo>
                    <a:pt x="91385" y="278252"/>
                  </a:lnTo>
                  <a:lnTo>
                    <a:pt x="47278" y="265683"/>
                  </a:lnTo>
                  <a:lnTo>
                    <a:pt x="5138" y="250078"/>
                  </a:lnTo>
                  <a:lnTo>
                    <a:pt x="3259" y="248995"/>
                  </a:lnTo>
                  <a:lnTo>
                    <a:pt x="2621" y="248146"/>
                  </a:lnTo>
                </a:path>
              </a:pathLst>
            </a:custGeom>
            <a:ln w="14778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183884" y="1337310"/>
            <a:ext cx="403987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Root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cause</a:t>
            </a:r>
            <a:r>
              <a:rPr sz="14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analysis</a:t>
            </a:r>
            <a:r>
              <a:rPr sz="1400" spc="1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and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detailed</a:t>
            </a:r>
            <a:r>
              <a:rPr sz="14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information</a:t>
            </a:r>
            <a:r>
              <a:rPr sz="14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about performance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indicators</a:t>
            </a:r>
            <a:r>
              <a:rPr sz="14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for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your</a:t>
            </a:r>
            <a:r>
              <a:rPr sz="1400" spc="-1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processes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80954" y="5540146"/>
            <a:ext cx="1139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Detailed</a:t>
            </a:r>
            <a:r>
              <a:rPr sz="14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list</a:t>
            </a:r>
            <a:r>
              <a:rPr sz="1400" spc="-6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of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documents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380091" y="5623826"/>
            <a:ext cx="240665" cy="249554"/>
            <a:chOff x="10380091" y="5623826"/>
            <a:chExt cx="240665" cy="249554"/>
          </a:xfrm>
        </p:grpSpPr>
        <p:sp>
          <p:nvSpPr>
            <p:cNvPr id="20" name="object 20"/>
            <p:cNvSpPr/>
            <p:nvPr/>
          </p:nvSpPr>
          <p:spPr>
            <a:xfrm>
              <a:off x="10392791" y="5636260"/>
              <a:ext cx="215265" cy="224790"/>
            </a:xfrm>
            <a:custGeom>
              <a:avLst/>
              <a:gdLst/>
              <a:ahLst/>
              <a:cxnLst/>
              <a:rect l="l" t="t" r="r" b="b"/>
              <a:pathLst>
                <a:path w="215265" h="224789">
                  <a:moveTo>
                    <a:pt x="215138" y="110490"/>
                  </a:moveTo>
                  <a:lnTo>
                    <a:pt x="109855" y="110490"/>
                  </a:lnTo>
                  <a:lnTo>
                    <a:pt x="109855" y="0"/>
                  </a:lnTo>
                  <a:lnTo>
                    <a:pt x="105283" y="0"/>
                  </a:lnTo>
                  <a:lnTo>
                    <a:pt x="105283" y="110490"/>
                  </a:lnTo>
                  <a:lnTo>
                    <a:pt x="0" y="110490"/>
                  </a:lnTo>
                  <a:lnTo>
                    <a:pt x="0" y="114300"/>
                  </a:lnTo>
                  <a:lnTo>
                    <a:pt x="105283" y="114300"/>
                  </a:lnTo>
                  <a:lnTo>
                    <a:pt x="105283" y="224790"/>
                  </a:lnTo>
                  <a:lnTo>
                    <a:pt x="109855" y="224790"/>
                  </a:lnTo>
                  <a:lnTo>
                    <a:pt x="109855" y="114300"/>
                  </a:lnTo>
                  <a:lnTo>
                    <a:pt x="215138" y="114300"/>
                  </a:lnTo>
                  <a:lnTo>
                    <a:pt x="215138" y="11049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392791" y="5636526"/>
              <a:ext cx="215265" cy="224154"/>
            </a:xfrm>
            <a:custGeom>
              <a:avLst/>
              <a:gdLst/>
              <a:ahLst/>
              <a:cxnLst/>
              <a:rect l="l" t="t" r="r" b="b"/>
              <a:pathLst>
                <a:path w="215265" h="224154">
                  <a:moveTo>
                    <a:pt x="0" y="109651"/>
                  </a:moveTo>
                  <a:lnTo>
                    <a:pt x="105282" y="109651"/>
                  </a:lnTo>
                  <a:lnTo>
                    <a:pt x="105282" y="0"/>
                  </a:lnTo>
                  <a:lnTo>
                    <a:pt x="109854" y="0"/>
                  </a:lnTo>
                  <a:lnTo>
                    <a:pt x="109854" y="109651"/>
                  </a:lnTo>
                  <a:lnTo>
                    <a:pt x="215137" y="109651"/>
                  </a:lnTo>
                  <a:lnTo>
                    <a:pt x="215137" y="114350"/>
                  </a:lnTo>
                  <a:lnTo>
                    <a:pt x="109854" y="114350"/>
                  </a:lnTo>
                  <a:lnTo>
                    <a:pt x="109854" y="224002"/>
                  </a:lnTo>
                  <a:lnTo>
                    <a:pt x="105282" y="224002"/>
                  </a:lnTo>
                  <a:lnTo>
                    <a:pt x="105282" y="114350"/>
                  </a:lnTo>
                  <a:lnTo>
                    <a:pt x="0" y="114350"/>
                  </a:lnTo>
                  <a:lnTo>
                    <a:pt x="0" y="109651"/>
                  </a:lnTo>
                  <a:close/>
                </a:path>
              </a:pathLst>
            </a:custGeom>
            <a:ln w="254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19862" y="5362194"/>
            <a:ext cx="1595120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Blockers</a:t>
            </a:r>
            <a:r>
              <a:rPr sz="14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and</a:t>
            </a:r>
            <a:r>
              <a:rPr sz="14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typical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process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breaking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points</a:t>
            </a:r>
            <a:r>
              <a:rPr sz="14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(for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one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process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960982"/>
                </a:solidFill>
                <a:latin typeface="Arial MT"/>
                <a:cs typeface="Arial MT"/>
              </a:rPr>
              <a:t>flow)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7" grpId="0"/>
      <p:bldP spid="18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4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dirty="0"/>
              <a:t>Process</a:t>
            </a:r>
            <a:r>
              <a:rPr spc="-45" dirty="0"/>
              <a:t> </a:t>
            </a:r>
            <a:r>
              <a:rPr dirty="0"/>
              <a:t>Insights,</a:t>
            </a:r>
            <a:r>
              <a:rPr spc="-50" dirty="0"/>
              <a:t> </a:t>
            </a:r>
            <a:r>
              <a:rPr dirty="0"/>
              <a:t>discovery</a:t>
            </a:r>
            <a:r>
              <a:rPr spc="-15" dirty="0"/>
              <a:t> </a:t>
            </a:r>
            <a:r>
              <a:rPr spc="-10" dirty="0"/>
              <a:t>edition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How</a:t>
            </a:r>
            <a:r>
              <a:rPr sz="2000" b="1" spc="-8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2000" b="1" spc="-8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request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Insights,</a:t>
            </a:r>
            <a:r>
              <a:rPr sz="20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discovery</a:t>
            </a:r>
            <a:r>
              <a:rPr sz="20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edition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50046" y="2137994"/>
            <a:ext cx="237744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latin typeface="Arial"/>
                <a:cs typeface="Arial"/>
              </a:rPr>
              <a:t>4.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SAP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will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share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results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38616" y="2819400"/>
            <a:ext cx="2844165" cy="2456815"/>
          </a:xfrm>
          <a:custGeom>
            <a:avLst/>
            <a:gdLst/>
            <a:ahLst/>
            <a:cxnLst/>
            <a:rect l="l" t="t" r="r" b="b"/>
            <a:pathLst>
              <a:path w="2844165" h="2456815">
                <a:moveTo>
                  <a:pt x="2387727" y="0"/>
                </a:moveTo>
                <a:lnTo>
                  <a:pt x="0" y="0"/>
                </a:lnTo>
                <a:lnTo>
                  <a:pt x="436879" y="1228979"/>
                </a:lnTo>
                <a:lnTo>
                  <a:pt x="507" y="2456688"/>
                </a:lnTo>
                <a:lnTo>
                  <a:pt x="2387727" y="2456688"/>
                </a:lnTo>
                <a:lnTo>
                  <a:pt x="2843783" y="1228344"/>
                </a:lnTo>
                <a:lnTo>
                  <a:pt x="2387727" y="0"/>
                </a:lnTo>
                <a:close/>
              </a:path>
            </a:pathLst>
          </a:custGeom>
          <a:solidFill>
            <a:srgbClr val="EFAB00">
              <a:alpha val="50195"/>
            </a:srgbClr>
          </a:solidFill>
          <a:ln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67800" y="3186319"/>
            <a:ext cx="2350770" cy="188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4945" marR="150495" indent="-182880">
              <a:lnSpc>
                <a:spcPct val="100000"/>
              </a:lnSpc>
              <a:spcBef>
                <a:spcPts val="90"/>
              </a:spcBef>
              <a:buFont typeface="Wingdings"/>
              <a:buChar char=""/>
              <a:tabLst>
                <a:tab pos="194945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r>
              <a:rPr sz="1400" spc="-7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emails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you</a:t>
            </a:r>
            <a:r>
              <a:rPr sz="1400" spc="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the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instruction</a:t>
            </a:r>
            <a:r>
              <a:rPr sz="1400" spc="-4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to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activate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your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online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r>
              <a:rPr sz="1400" spc="-8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Signavio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4945" marR="5080">
              <a:lnSpc>
                <a:spcPct val="100000"/>
              </a:lnSpc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Insights,</a:t>
            </a:r>
            <a:r>
              <a:rPr sz="1400" spc="-6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discovery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edition</a:t>
            </a:r>
            <a:r>
              <a:rPr sz="1400" spc="-5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solution</a:t>
            </a:r>
            <a:r>
              <a:rPr sz="1400" spc="-7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account.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372110" marR="73660" lvl="1" indent="-182880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372110" algn="l"/>
              </a:tabLst>
            </a:pP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Follow-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up</a:t>
            </a:r>
            <a:r>
              <a:rPr sz="1400" spc="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meetings</a:t>
            </a:r>
            <a:r>
              <a:rPr sz="1400" spc="-1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with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your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r>
              <a:rPr sz="1400" spc="-7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administrator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are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possible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738616" y="2535935"/>
            <a:ext cx="2520950" cy="143510"/>
          </a:xfrm>
          <a:custGeom>
            <a:avLst/>
            <a:gdLst/>
            <a:ahLst/>
            <a:cxnLst/>
            <a:rect l="l" t="t" r="r" b="b"/>
            <a:pathLst>
              <a:path w="2520950" h="143510">
                <a:moveTo>
                  <a:pt x="2449068" y="0"/>
                </a:moveTo>
                <a:lnTo>
                  <a:pt x="0" y="0"/>
                </a:lnTo>
                <a:lnTo>
                  <a:pt x="71627" y="71627"/>
                </a:lnTo>
                <a:lnTo>
                  <a:pt x="0" y="143255"/>
                </a:lnTo>
                <a:lnTo>
                  <a:pt x="2449068" y="143255"/>
                </a:lnTo>
                <a:lnTo>
                  <a:pt x="2520696" y="71627"/>
                </a:lnTo>
                <a:lnTo>
                  <a:pt x="2449068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381000" y="2807986"/>
            <a:ext cx="2849636" cy="2493391"/>
            <a:chOff x="573023" y="2755392"/>
            <a:chExt cx="2844165" cy="2493391"/>
          </a:xfrm>
        </p:grpSpPr>
        <p:sp>
          <p:nvSpPr>
            <p:cNvPr id="11" name="object 11"/>
            <p:cNvSpPr/>
            <p:nvPr/>
          </p:nvSpPr>
          <p:spPr>
            <a:xfrm>
              <a:off x="573023" y="2791968"/>
              <a:ext cx="2844165" cy="2456815"/>
            </a:xfrm>
            <a:custGeom>
              <a:avLst/>
              <a:gdLst/>
              <a:ahLst/>
              <a:cxnLst/>
              <a:rect l="l" t="t" r="r" b="b"/>
              <a:pathLst>
                <a:path w="2844165" h="2456815">
                  <a:moveTo>
                    <a:pt x="2387727" y="0"/>
                  </a:moveTo>
                  <a:lnTo>
                    <a:pt x="0" y="0"/>
                  </a:lnTo>
                  <a:lnTo>
                    <a:pt x="436905" y="1228979"/>
                  </a:lnTo>
                  <a:lnTo>
                    <a:pt x="444" y="2456688"/>
                  </a:lnTo>
                  <a:lnTo>
                    <a:pt x="2387727" y="2456688"/>
                  </a:lnTo>
                  <a:lnTo>
                    <a:pt x="2843784" y="1228344"/>
                  </a:lnTo>
                  <a:lnTo>
                    <a:pt x="2387727" y="0"/>
                  </a:lnTo>
                  <a:close/>
                </a:path>
              </a:pathLst>
            </a:custGeom>
            <a:solidFill>
              <a:srgbClr val="0090D2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3023" y="2755392"/>
              <a:ext cx="2844165" cy="2453640"/>
            </a:xfrm>
            <a:custGeom>
              <a:avLst/>
              <a:gdLst/>
              <a:ahLst/>
              <a:cxnLst/>
              <a:rect l="l" t="t" r="r" b="b"/>
              <a:pathLst>
                <a:path w="2844165" h="2453640">
                  <a:moveTo>
                    <a:pt x="0" y="0"/>
                  </a:moveTo>
                  <a:lnTo>
                    <a:pt x="2387727" y="0"/>
                  </a:lnTo>
                  <a:lnTo>
                    <a:pt x="2843784" y="1226820"/>
                  </a:lnTo>
                  <a:lnTo>
                    <a:pt x="2387727" y="2453640"/>
                  </a:lnTo>
                  <a:lnTo>
                    <a:pt x="444" y="2453640"/>
                  </a:lnTo>
                  <a:lnTo>
                    <a:pt x="436905" y="122745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90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hlinkClick r:id="rId2"/>
            </p:cNvPr>
            <p:cNvSpPr/>
            <p:nvPr/>
          </p:nvSpPr>
          <p:spPr>
            <a:xfrm>
              <a:off x="1496568" y="4892040"/>
              <a:ext cx="1411605" cy="314325"/>
            </a:xfrm>
            <a:custGeom>
              <a:avLst/>
              <a:gdLst/>
              <a:ahLst/>
              <a:cxnLst/>
              <a:rect l="l" t="t" r="r" b="b"/>
              <a:pathLst>
                <a:path w="1411605" h="314325">
                  <a:moveTo>
                    <a:pt x="1411224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1411224" y="313944"/>
                  </a:lnTo>
                  <a:lnTo>
                    <a:pt x="1411224" y="0"/>
                  </a:lnTo>
                  <a:close/>
                </a:path>
              </a:pathLst>
            </a:custGeom>
            <a:solidFill>
              <a:srgbClr val="0090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79474" y="2190588"/>
            <a:ext cx="141541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latin typeface="Arial"/>
                <a:cs typeface="Arial"/>
              </a:rPr>
              <a:t>1.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Extract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83613" y="4995383"/>
            <a:ext cx="11899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960982"/>
                </a:solidFill>
                <a:latin typeface="Arial"/>
                <a:cs typeface="Arial"/>
                <a:hlinkClick r:id="rId2"/>
              </a:rPr>
              <a:t>How-To</a:t>
            </a:r>
            <a:r>
              <a:rPr sz="1200" b="1" spc="-30" dirty="0">
                <a:solidFill>
                  <a:srgbClr val="960982"/>
                </a:solidFill>
                <a:latin typeface="Arial"/>
                <a:cs typeface="Arial"/>
                <a:hlinkClick r:id="rId2"/>
              </a:rPr>
              <a:t> </a:t>
            </a:r>
            <a:r>
              <a:rPr sz="1200" b="1" dirty="0">
                <a:solidFill>
                  <a:srgbClr val="960982"/>
                </a:solidFill>
                <a:latin typeface="Arial"/>
                <a:cs typeface="Arial"/>
                <a:hlinkClick r:id="rId2"/>
              </a:rPr>
              <a:t>Guide</a:t>
            </a:r>
            <a:r>
              <a:rPr sz="1200" b="1" spc="20" dirty="0">
                <a:solidFill>
                  <a:srgbClr val="960982"/>
                </a:solidFill>
                <a:latin typeface="Arial"/>
                <a:cs typeface="Arial"/>
                <a:hlinkClick r:id="rId2"/>
              </a:rPr>
              <a:t> </a:t>
            </a:r>
            <a:r>
              <a:rPr sz="1200" spc="-50" dirty="0">
                <a:solidFill>
                  <a:srgbClr val="960982"/>
                </a:solidFill>
                <a:latin typeface="Arial MT"/>
                <a:cs typeface="Arial MT"/>
                <a:hlinkClick r:id="rId2"/>
              </a:rPr>
              <a:t>»</a:t>
            </a:r>
            <a:endParaRPr sz="12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6348" y="3033283"/>
            <a:ext cx="2166620" cy="18376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5580" marR="5080" indent="-182880">
              <a:lnSpc>
                <a:spcPct val="100000"/>
              </a:lnSpc>
              <a:spcBef>
                <a:spcPts val="90"/>
              </a:spcBef>
              <a:buFont typeface="Wingdings"/>
              <a:buChar char=""/>
              <a:tabLst>
                <a:tab pos="195580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Implement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the</a:t>
            </a:r>
            <a:r>
              <a:rPr sz="1400" spc="-7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latest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version</a:t>
            </a:r>
            <a:r>
              <a:rPr sz="1400" spc="-1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of</a:t>
            </a:r>
            <a:r>
              <a:rPr sz="1400" spc="-5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Notes </a:t>
            </a:r>
            <a:r>
              <a:rPr sz="1400" u="sng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3"/>
              </a:rPr>
              <a:t>2745851</a:t>
            </a:r>
            <a:r>
              <a:rPr sz="1400" spc="-5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and</a:t>
            </a:r>
            <a:r>
              <a:rPr sz="1400" spc="-8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u="sng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2758146</a:t>
            </a:r>
            <a:r>
              <a:rPr sz="1400" spc="-5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in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5580" marR="32575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r>
              <a:rPr sz="1400" spc="-4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ERP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production system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340360" marR="210185" lvl="1" indent="-183515">
              <a:lnSpc>
                <a:spcPct val="100000"/>
              </a:lnSpc>
              <a:spcBef>
                <a:spcPts val="835"/>
              </a:spcBef>
              <a:buFont typeface="Wingdings"/>
              <a:buChar char=""/>
              <a:tabLst>
                <a:tab pos="340360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Run</a:t>
            </a:r>
            <a:r>
              <a:rPr sz="1400" spc="-4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data</a:t>
            </a:r>
            <a:r>
              <a:rPr sz="1400" spc="-4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extraction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report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and</a:t>
            </a:r>
            <a:r>
              <a:rPr sz="1400" spc="-5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download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ZIP</a:t>
            </a:r>
            <a:r>
              <a:rPr sz="1400" spc="-5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file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7989" y="2588529"/>
            <a:ext cx="2520950" cy="143510"/>
          </a:xfrm>
          <a:custGeom>
            <a:avLst/>
            <a:gdLst/>
            <a:ahLst/>
            <a:cxnLst/>
            <a:rect l="l" t="t" r="r" b="b"/>
            <a:pathLst>
              <a:path w="2520950" h="143510">
                <a:moveTo>
                  <a:pt x="2449068" y="0"/>
                </a:moveTo>
                <a:lnTo>
                  <a:pt x="0" y="0"/>
                </a:lnTo>
                <a:lnTo>
                  <a:pt x="0" y="143255"/>
                </a:lnTo>
                <a:lnTo>
                  <a:pt x="2449068" y="143255"/>
                </a:lnTo>
                <a:lnTo>
                  <a:pt x="2520696" y="71627"/>
                </a:lnTo>
                <a:lnTo>
                  <a:pt x="2449068" y="0"/>
                </a:lnTo>
                <a:close/>
              </a:path>
            </a:pathLst>
          </a:custGeom>
          <a:solidFill>
            <a:srgbClr val="009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44185" y="2791967"/>
            <a:ext cx="2844165" cy="2456815"/>
          </a:xfrm>
          <a:custGeom>
            <a:avLst/>
            <a:gdLst/>
            <a:ahLst/>
            <a:cxnLst/>
            <a:rect l="l" t="t" r="r" b="b"/>
            <a:pathLst>
              <a:path w="2844165" h="2456815">
                <a:moveTo>
                  <a:pt x="2387727" y="0"/>
                </a:moveTo>
                <a:lnTo>
                  <a:pt x="0" y="0"/>
                </a:lnTo>
                <a:lnTo>
                  <a:pt x="436880" y="1228979"/>
                </a:lnTo>
                <a:lnTo>
                  <a:pt x="508" y="2456688"/>
                </a:lnTo>
                <a:lnTo>
                  <a:pt x="2387727" y="2456688"/>
                </a:lnTo>
                <a:lnTo>
                  <a:pt x="2843784" y="1228344"/>
                </a:lnTo>
                <a:lnTo>
                  <a:pt x="2387727" y="0"/>
                </a:lnTo>
                <a:close/>
              </a:path>
            </a:pathLst>
          </a:custGeom>
          <a:solidFill>
            <a:srgbClr val="A8A240">
              <a:alpha val="50195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122036" y="2137994"/>
            <a:ext cx="232029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latin typeface="Arial"/>
                <a:cs typeface="Arial"/>
              </a:rPr>
              <a:t>3.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Confirm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your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request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28613" y="2988310"/>
            <a:ext cx="2283460" cy="1645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4945" marR="289560" indent="-182880">
              <a:lnSpc>
                <a:spcPct val="100000"/>
              </a:lnSpc>
              <a:spcBef>
                <a:spcPts val="90"/>
              </a:spcBef>
              <a:buFont typeface="Wingdings"/>
              <a:buChar char=""/>
              <a:tabLst>
                <a:tab pos="194945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After</a:t>
            </a:r>
            <a:r>
              <a:rPr sz="1400" spc="-6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submitting</a:t>
            </a:r>
            <a:r>
              <a:rPr sz="1400" spc="-6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your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request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you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receive</a:t>
            </a:r>
            <a:r>
              <a:rPr sz="1400" spc="-7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an 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e-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mail</a:t>
            </a:r>
            <a:r>
              <a:rPr sz="1400" spc="-4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confirm</a:t>
            </a:r>
            <a:r>
              <a:rPr sz="1400" spc="-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your 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e-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mail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 address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398145" marR="5080" lvl="1" indent="-182880">
              <a:lnSpc>
                <a:spcPct val="100000"/>
              </a:lnSpc>
              <a:spcBef>
                <a:spcPts val="1000"/>
              </a:spcBef>
              <a:buFont typeface="Wingdings"/>
              <a:buChar char=""/>
              <a:tabLst>
                <a:tab pos="398145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r>
              <a:rPr sz="1400" spc="-7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back</a:t>
            </a:r>
            <a:r>
              <a:rPr sz="14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office</a:t>
            </a:r>
            <a:r>
              <a:rPr sz="1400" spc="-4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creates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the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scenario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with</a:t>
            </a:r>
            <a:r>
              <a:rPr sz="1400" spc="-4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your data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19800" y="2535935"/>
            <a:ext cx="2520950" cy="143510"/>
          </a:xfrm>
          <a:custGeom>
            <a:avLst/>
            <a:gdLst/>
            <a:ahLst/>
            <a:cxnLst/>
            <a:rect l="l" t="t" r="r" b="b"/>
            <a:pathLst>
              <a:path w="2520950" h="143510">
                <a:moveTo>
                  <a:pt x="2449067" y="0"/>
                </a:moveTo>
                <a:lnTo>
                  <a:pt x="0" y="0"/>
                </a:lnTo>
                <a:lnTo>
                  <a:pt x="71628" y="71627"/>
                </a:lnTo>
                <a:lnTo>
                  <a:pt x="0" y="143255"/>
                </a:lnTo>
                <a:lnTo>
                  <a:pt x="2449067" y="143255"/>
                </a:lnTo>
                <a:lnTo>
                  <a:pt x="2520695" y="71627"/>
                </a:lnTo>
                <a:lnTo>
                  <a:pt x="2449067" y="0"/>
                </a:lnTo>
                <a:close/>
              </a:path>
            </a:pathLst>
          </a:custGeom>
          <a:solidFill>
            <a:srgbClr val="A8A2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462909" y="2137994"/>
            <a:ext cx="219837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latin typeface="Arial"/>
                <a:cs typeface="Arial"/>
              </a:rPr>
              <a:t>2.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Initiate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your</a:t>
            </a:r>
            <a:r>
              <a:rPr sz="1600" b="1" spc="1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request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273552" y="2535935"/>
            <a:ext cx="2520950" cy="143510"/>
          </a:xfrm>
          <a:custGeom>
            <a:avLst/>
            <a:gdLst/>
            <a:ahLst/>
            <a:cxnLst/>
            <a:rect l="l" t="t" r="r" b="b"/>
            <a:pathLst>
              <a:path w="2520950" h="143510">
                <a:moveTo>
                  <a:pt x="2449068" y="0"/>
                </a:moveTo>
                <a:lnTo>
                  <a:pt x="0" y="0"/>
                </a:lnTo>
                <a:lnTo>
                  <a:pt x="71627" y="71627"/>
                </a:lnTo>
                <a:lnTo>
                  <a:pt x="0" y="143255"/>
                </a:lnTo>
                <a:lnTo>
                  <a:pt x="2449068" y="143255"/>
                </a:lnTo>
                <a:lnTo>
                  <a:pt x="2520696" y="71627"/>
                </a:lnTo>
                <a:lnTo>
                  <a:pt x="2449068" y="0"/>
                </a:lnTo>
                <a:close/>
              </a:path>
            </a:pathLst>
          </a:custGeom>
          <a:solidFill>
            <a:srgbClr val="5F9A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227821" y="6215583"/>
            <a:ext cx="244602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i="1" dirty="0">
                <a:latin typeface="Arial"/>
                <a:cs typeface="Arial"/>
              </a:rPr>
              <a:t>*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Currently</a:t>
            </a:r>
            <a:r>
              <a:rPr sz="1400" i="1" spc="-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in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BETA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Phase, </a:t>
            </a:r>
            <a:r>
              <a:rPr sz="1400" i="1" dirty="0">
                <a:latin typeface="Arial"/>
                <a:cs typeface="Arial"/>
              </a:rPr>
              <a:t>planned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for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GA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in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August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spc="-20" dirty="0">
                <a:latin typeface="Arial"/>
                <a:cs typeface="Arial"/>
              </a:rPr>
              <a:t>2023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3" name="Chevron 2"/>
          <p:cNvSpPr/>
          <p:nvPr/>
        </p:nvSpPr>
        <p:spPr>
          <a:xfrm>
            <a:off x="3262974" y="2779123"/>
            <a:ext cx="3049202" cy="2498547"/>
          </a:xfrm>
          <a:prstGeom prst="chevron">
            <a:avLst>
              <a:gd name="adj" fmla="val 16357"/>
            </a:avLst>
          </a:prstGeom>
          <a:solidFill>
            <a:srgbClr val="AFCCBE"/>
          </a:solidFill>
          <a:ln>
            <a:solidFill>
              <a:srgbClr val="5F9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68015" y="3109091"/>
            <a:ext cx="2440305" cy="143827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95580" marR="369570" indent="-182880">
              <a:lnSpc>
                <a:spcPct val="89400"/>
              </a:lnSpc>
              <a:spcBef>
                <a:spcPts val="270"/>
              </a:spcBef>
              <a:buFont typeface="Wingdings"/>
              <a:buChar char=""/>
              <a:tabLst>
                <a:tab pos="195580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Initiate</a:t>
            </a:r>
            <a:r>
              <a:rPr sz="1400" spc="-5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your</a:t>
            </a:r>
            <a:r>
              <a:rPr sz="1400" spc="-5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request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chemeClr val="bg1"/>
                </a:solidFill>
                <a:latin typeface="Arial MT"/>
                <a:cs typeface="Arial MT"/>
              </a:rPr>
              <a:t>–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  <a:hlinkClick r:id="rId6"/>
              </a:rPr>
              <a:t>go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  <a:hlinkClick r:id="rId6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  <a:hlinkClick r:id="rId6"/>
              </a:rPr>
              <a:t>to:</a:t>
            </a:r>
            <a:r>
              <a:rPr sz="1400" spc="-40" dirty="0">
                <a:solidFill>
                  <a:schemeClr val="bg1"/>
                </a:solidFill>
                <a:latin typeface="Arial MT"/>
                <a:cs typeface="Arial MT"/>
                <a:hlinkClick r:id="rId6"/>
              </a:rPr>
              <a:t> </a:t>
            </a:r>
            <a:r>
              <a:rPr sz="1400" u="sng" spc="-10" dirty="0">
                <a:solidFill>
                  <a:schemeClr val="bg1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6"/>
              </a:rPr>
              <a:t>url.sap/discovery-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  <a:hlinkClick r:id="rId6"/>
              </a:rPr>
              <a:t> </a:t>
            </a:r>
            <a:r>
              <a:rPr sz="1400" u="sng" spc="-10" dirty="0">
                <a:solidFill>
                  <a:schemeClr val="bg1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6"/>
              </a:rPr>
              <a:t>edition</a:t>
            </a:r>
            <a:r>
              <a:rPr sz="2700" spc="-15" baseline="-4629" dirty="0">
                <a:solidFill>
                  <a:schemeClr val="bg1"/>
                </a:solidFill>
                <a:latin typeface="Arial MT"/>
                <a:cs typeface="Arial MT"/>
                <a:hlinkClick r:id="rId6"/>
              </a:rPr>
              <a:t>*</a:t>
            </a:r>
            <a:endParaRPr sz="2700" baseline="-4629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463550" marR="5080" lvl="1" indent="-182880">
              <a:lnSpc>
                <a:spcPct val="100000"/>
              </a:lnSpc>
              <a:spcBef>
                <a:spcPts val="965"/>
              </a:spcBef>
              <a:buFont typeface="Wingdings"/>
              <a:buChar char=""/>
              <a:tabLst>
                <a:tab pos="463550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Fill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in</a:t>
            </a:r>
            <a:r>
              <a:rPr sz="1400" spc="-4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form,</a:t>
            </a:r>
            <a:r>
              <a:rPr sz="1400" spc="-5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upload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the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extracted</a:t>
            </a:r>
            <a:r>
              <a:rPr sz="1400" spc="-1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ZIP</a:t>
            </a:r>
            <a:r>
              <a:rPr sz="1400" spc="-4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file</a:t>
            </a:r>
            <a:r>
              <a:rPr sz="1400" spc="-7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and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submit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your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request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 animBg="1"/>
      <p:bldP spid="14" grpId="0"/>
      <p:bldP spid="15" grpId="0"/>
      <p:bldP spid="16" grpId="0"/>
      <p:bldP spid="17" grpId="0" animBg="1"/>
      <p:bldP spid="18" grpId="0" animBg="1"/>
      <p:bldP spid="19" grpId="0"/>
      <p:bldP spid="20" grpId="0"/>
      <p:bldP spid="21" grpId="0" animBg="1"/>
      <p:bldP spid="26" grpId="0"/>
      <p:bldP spid="28" grpId="0" animBg="1"/>
      <p:bldP spid="29" grpId="0"/>
      <p:bldP spid="3" grpId="0" animBg="1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3340692"/>
            <a:ext cx="12954000" cy="233269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sz="3600" b="1" dirty="0" smtClean="0">
                <a:solidFill>
                  <a:schemeClr val="bg1"/>
                </a:solidFill>
                <a:latin typeface="+mn-lt"/>
                <a:cs typeface="Arial MT"/>
              </a:rPr>
              <a:t>3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:</a:t>
            </a:r>
            <a:r>
              <a:rPr sz="3600" b="1" spc="-1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Analyze</a:t>
            </a:r>
            <a:r>
              <a:rPr sz="3600" b="1" spc="-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sz="3600" b="1" spc="-9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 smtClean="0">
                <a:solidFill>
                  <a:schemeClr val="bg1"/>
                </a:solidFill>
                <a:latin typeface="+mn-lt"/>
                <a:cs typeface="Arial MT"/>
              </a:rPr>
              <a:t>Enhance</a:t>
            </a:r>
            <a:endParaRPr sz="3600" b="1" dirty="0">
              <a:solidFill>
                <a:schemeClr val="bg1"/>
              </a:solidFill>
              <a:latin typeface="+mn-l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lang="en-US" sz="54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</a:t>
            </a:r>
            <a:r>
              <a:rPr sz="54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54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4-</a:t>
            </a:r>
            <a:r>
              <a:rPr sz="54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Introduction</a:t>
            </a:r>
            <a:r>
              <a:rPr sz="5400" b="1" spc="-5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to</a:t>
            </a:r>
            <a:r>
              <a:rPr sz="54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5400" b="1" spc="-8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endParaRPr lang="en-US" sz="5400" b="1" spc="-85" dirty="0" smtClean="0">
              <a:solidFill>
                <a:srgbClr val="EFAB00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sz="54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Signavio</a:t>
            </a:r>
            <a:r>
              <a:rPr sz="5400" b="1" spc="-5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Process Intelligence</a:t>
            </a:r>
            <a:endParaRPr sz="54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5656" y="0"/>
            <a:ext cx="999831" cy="9937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6731634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Unique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approach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for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transformations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8508" y="2074926"/>
            <a:ext cx="5080000" cy="22987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r>
              <a:rPr sz="2900" b="1" spc="-6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900" b="1" dirty="0">
                <a:solidFill>
                  <a:srgbClr val="960982"/>
                </a:solidFill>
                <a:latin typeface="Arial"/>
                <a:cs typeface="Arial"/>
              </a:rPr>
              <a:t>analysis</a:t>
            </a:r>
            <a:r>
              <a:rPr sz="2900" b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900" b="1" dirty="0">
                <a:solidFill>
                  <a:srgbClr val="960982"/>
                </a:solidFill>
                <a:latin typeface="Arial"/>
                <a:cs typeface="Arial"/>
              </a:rPr>
              <a:t>and</a:t>
            </a:r>
            <a:r>
              <a:rPr sz="29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900" b="1" spc="-10" dirty="0">
                <a:solidFill>
                  <a:srgbClr val="960982"/>
                </a:solidFill>
                <a:latin typeface="Arial"/>
                <a:cs typeface="Arial"/>
              </a:rPr>
              <a:t>mining</a:t>
            </a:r>
            <a:endParaRPr sz="29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00" dirty="0">
                <a:solidFill>
                  <a:srgbClr val="960982"/>
                </a:solidFill>
                <a:latin typeface="Arial MT"/>
                <a:cs typeface="Arial MT"/>
              </a:rPr>
              <a:t>with</a:t>
            </a:r>
            <a:r>
              <a:rPr sz="29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960982"/>
                </a:solidFill>
                <a:latin typeface="Arial MT"/>
                <a:cs typeface="Arial MT"/>
              </a:rPr>
              <a:t>SAP</a:t>
            </a:r>
            <a:r>
              <a:rPr sz="2900" spc="-7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960982"/>
                </a:solidFill>
                <a:latin typeface="Arial MT"/>
                <a:cs typeface="Arial MT"/>
              </a:rPr>
              <a:t>Signavio</a:t>
            </a:r>
            <a:r>
              <a:rPr sz="29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2900" spc="-10" dirty="0">
                <a:solidFill>
                  <a:srgbClr val="960982"/>
                </a:solidFill>
                <a:latin typeface="Arial MT"/>
                <a:cs typeface="Arial MT"/>
              </a:rPr>
              <a:t>solutions</a:t>
            </a:r>
            <a:endParaRPr sz="2900" dirty="0">
              <a:solidFill>
                <a:srgbClr val="960982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50" dirty="0">
              <a:latin typeface="Arial MT"/>
              <a:cs typeface="Arial MT"/>
            </a:endParaRPr>
          </a:p>
          <a:p>
            <a:pPr marL="12700" marR="18669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 MT"/>
                <a:cs typeface="Arial MT"/>
              </a:rPr>
              <a:t>A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unified experience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data-</a:t>
            </a:r>
            <a:r>
              <a:rPr sz="2000" dirty="0">
                <a:latin typeface="Arial MT"/>
                <a:cs typeface="Arial MT"/>
              </a:rPr>
              <a:t>driven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process </a:t>
            </a:r>
            <a:r>
              <a:rPr sz="2000" dirty="0">
                <a:latin typeface="Arial MT"/>
                <a:cs typeface="Arial MT"/>
              </a:rPr>
              <a:t>improvement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part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SAP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Signavio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Transformation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Suite.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4391" y="865630"/>
            <a:ext cx="5858256" cy="5893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03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26631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Why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mining?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34844" y="1906015"/>
            <a:ext cx="8012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business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processes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stakeholder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interactions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leave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digital</a:t>
            </a:r>
            <a:r>
              <a:rPr sz="18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traces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EFAB00"/>
                </a:solidFill>
                <a:latin typeface="Arial MT"/>
                <a:cs typeface="Arial MT"/>
              </a:rPr>
              <a:t>…</a:t>
            </a:r>
            <a:endParaRPr sz="1800" dirty="0">
              <a:solidFill>
                <a:srgbClr val="EFAB00"/>
              </a:solidFill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3118" y="1684154"/>
            <a:ext cx="845392" cy="76935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34844" y="4394454"/>
            <a:ext cx="8537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identify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execution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bottlenecks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inefficiencies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drive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intelligent</a:t>
            </a:r>
            <a:r>
              <a:rPr sz="18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end-to-</a:t>
            </a:r>
            <a:r>
              <a:rPr sz="1800" b="1" spc="-25" dirty="0">
                <a:solidFill>
                  <a:srgbClr val="EFAB00"/>
                </a:solidFill>
                <a:latin typeface="Arial"/>
                <a:cs typeface="Arial"/>
              </a:rPr>
              <a:t>end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10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improvements</a:t>
            </a:r>
            <a:r>
              <a:rPr sz="1800" spc="-10" dirty="0">
                <a:solidFill>
                  <a:srgbClr val="EFAB00"/>
                </a:solidFill>
                <a:latin typeface="Arial MT"/>
                <a:cs typeface="Arial MT"/>
              </a:rPr>
              <a:t>.</a:t>
            </a:r>
            <a:endParaRPr sz="1800" dirty="0">
              <a:solidFill>
                <a:srgbClr val="EFAB00"/>
              </a:solidFill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572" y="1719833"/>
            <a:ext cx="114300" cy="403007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434844" y="3011551"/>
            <a:ext cx="90100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which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enable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create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digital</a:t>
            </a:r>
            <a:r>
              <a:rPr sz="1800" b="1" spc="-9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twin</a:t>
            </a:r>
            <a:r>
              <a:rPr sz="1800" b="1" spc="-1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business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operations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user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latin typeface="Arial MT"/>
                <a:cs typeface="Arial MT"/>
              </a:rPr>
              <a:t>behavior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…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0395" y="2872844"/>
            <a:ext cx="715433" cy="89747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8252" y="4276418"/>
            <a:ext cx="819718" cy="8014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17473" y="2714115"/>
            <a:ext cx="204351" cy="208533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</a:t>
            </a:r>
            <a:r>
              <a:rPr sz="1400" b="1" spc="-9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R</a:t>
            </a:r>
            <a:r>
              <a:rPr sz="1400" b="1" spc="-10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</a:t>
            </a:r>
            <a:r>
              <a:rPr sz="1400" b="1" spc="-9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C</a:t>
            </a:r>
            <a:r>
              <a:rPr sz="1400" b="1" spc="-10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E</a:t>
            </a:r>
            <a:r>
              <a:rPr sz="1400" b="1" spc="-9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S</a:t>
            </a:r>
            <a:r>
              <a:rPr sz="1400" b="1" spc="-9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S</a:t>
            </a:r>
            <a:r>
              <a:rPr sz="1400" b="1" spc="105" dirty="0">
                <a:solidFill>
                  <a:srgbClr val="EFAB00"/>
                </a:solidFill>
                <a:latin typeface="Arial"/>
                <a:cs typeface="Arial"/>
              </a:rPr>
              <a:t> 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M</a:t>
            </a:r>
            <a:r>
              <a:rPr sz="14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I</a:t>
            </a:r>
            <a:r>
              <a:rPr sz="14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N</a:t>
            </a:r>
            <a:r>
              <a:rPr sz="1400" b="1" spc="-10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I</a:t>
            </a:r>
            <a:r>
              <a:rPr sz="14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N</a:t>
            </a:r>
            <a:r>
              <a:rPr sz="1400" b="1" spc="-10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EFAB00"/>
                </a:solidFill>
                <a:latin typeface="Arial"/>
                <a:cs typeface="Arial"/>
              </a:rPr>
              <a:t>G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34844" y="5776976"/>
            <a:ext cx="6979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r>
              <a:rPr sz="1800" b="1" spc="-8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mining</a:t>
            </a:r>
            <a:r>
              <a:rPr sz="1800" b="1" spc="-114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helps</a:t>
            </a:r>
            <a:r>
              <a:rPr sz="1800" b="1" spc="-10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you</a:t>
            </a:r>
            <a:r>
              <a:rPr sz="1800" b="1" spc="-10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gain</a:t>
            </a:r>
            <a:r>
              <a:rPr sz="1800" b="1" spc="-10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960982"/>
                </a:solidFill>
                <a:latin typeface="Arial"/>
                <a:cs typeface="Arial"/>
              </a:rPr>
              <a:t>visibility</a:t>
            </a:r>
            <a:r>
              <a:rPr sz="1800" b="1" spc="-8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over</a:t>
            </a:r>
            <a:r>
              <a:rPr sz="1800" b="1" spc="-7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your</a:t>
            </a:r>
            <a:r>
              <a:rPr sz="1800" b="1" spc="-9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transformation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8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03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83775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Our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solution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makes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processes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tangible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performance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measurable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1348" y="1614678"/>
            <a:ext cx="32302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Building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digital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twin</a:t>
            </a:r>
            <a:endParaRPr sz="1800" dirty="0">
              <a:solidFill>
                <a:srgbClr val="EFAB00"/>
              </a:solidFill>
              <a:latin typeface="Arial"/>
              <a:cs typeface="Arial"/>
            </a:endParaRPr>
          </a:p>
          <a:p>
            <a:pPr marL="12700" marR="858519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understand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your </a:t>
            </a:r>
            <a:r>
              <a:rPr sz="1800" dirty="0">
                <a:latin typeface="Arial MT"/>
                <a:cs typeface="Arial MT"/>
              </a:rPr>
              <a:t>operational</a:t>
            </a:r>
            <a:r>
              <a:rPr sz="1800" spc="-10" dirty="0">
                <a:latin typeface="Arial MT"/>
                <a:cs typeface="Arial MT"/>
              </a:rPr>
              <a:t> as-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status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1348" y="3041650"/>
            <a:ext cx="32905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Enabling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deep-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dive</a:t>
            </a:r>
            <a:r>
              <a:rPr sz="1800" b="1" spc="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 root-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cause</a:t>
            </a:r>
            <a:r>
              <a:rPr sz="18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analysis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critical </a:t>
            </a:r>
            <a:r>
              <a:rPr sz="1800" dirty="0">
                <a:latin typeface="Arial MT"/>
                <a:cs typeface="Arial MT"/>
              </a:rPr>
              <a:t>operational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topics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07554" y="3041650"/>
            <a:ext cx="31864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Implementing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data-driven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decision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making</a:t>
            </a:r>
            <a:r>
              <a:rPr sz="18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into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levels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organization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37890" y="1341818"/>
            <a:ext cx="1826514" cy="2881884"/>
            <a:chOff x="5137890" y="1341818"/>
            <a:chExt cx="1826514" cy="2881884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7890" y="1341818"/>
              <a:ext cx="1826514" cy="28818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6916" y="1751965"/>
              <a:ext cx="246887" cy="172847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9284" y="3139149"/>
            <a:ext cx="673215" cy="66074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4116" y="1656253"/>
            <a:ext cx="670305" cy="832006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-11937" y="4465065"/>
            <a:ext cx="12220575" cy="1891664"/>
            <a:chOff x="-11937" y="4465065"/>
            <a:chExt cx="12220575" cy="1891664"/>
          </a:xfrm>
        </p:grpSpPr>
        <p:sp>
          <p:nvSpPr>
            <p:cNvPr id="15" name="object 15"/>
            <p:cNvSpPr/>
            <p:nvPr/>
          </p:nvSpPr>
          <p:spPr>
            <a:xfrm>
              <a:off x="762" y="4482845"/>
              <a:ext cx="12195175" cy="1861185"/>
            </a:xfrm>
            <a:custGeom>
              <a:avLst/>
              <a:gdLst/>
              <a:ahLst/>
              <a:cxnLst/>
              <a:rect l="l" t="t" r="r" b="b"/>
              <a:pathLst>
                <a:path w="12195175" h="1861185">
                  <a:moveTo>
                    <a:pt x="12195048" y="0"/>
                  </a:moveTo>
                  <a:lnTo>
                    <a:pt x="0" y="0"/>
                  </a:lnTo>
                  <a:lnTo>
                    <a:pt x="0" y="1860803"/>
                  </a:lnTo>
                  <a:lnTo>
                    <a:pt x="12195048" y="1860803"/>
                  </a:lnTo>
                  <a:lnTo>
                    <a:pt x="1219504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1F1F1">
                    <a:shade val="30000"/>
                    <a:satMod val="115000"/>
                  </a:srgbClr>
                </a:gs>
                <a:gs pos="50000">
                  <a:srgbClr val="F1F1F1">
                    <a:shade val="67500"/>
                    <a:satMod val="115000"/>
                  </a:srgbClr>
                </a:gs>
                <a:gs pos="100000">
                  <a:srgbClr val="F1F1F1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2" y="4482845"/>
              <a:ext cx="12195175" cy="1861185"/>
            </a:xfrm>
            <a:custGeom>
              <a:avLst/>
              <a:gdLst/>
              <a:ahLst/>
              <a:cxnLst/>
              <a:rect l="l" t="t" r="r" b="b"/>
              <a:pathLst>
                <a:path w="12195175" h="1861185">
                  <a:moveTo>
                    <a:pt x="0" y="1860803"/>
                  </a:moveTo>
                  <a:lnTo>
                    <a:pt x="12195048" y="1860803"/>
                  </a:lnTo>
                  <a:lnTo>
                    <a:pt x="12195048" y="0"/>
                  </a:lnTo>
                  <a:lnTo>
                    <a:pt x="0" y="0"/>
                  </a:lnTo>
                  <a:lnTo>
                    <a:pt x="0" y="1860803"/>
                  </a:lnTo>
                  <a:close/>
                </a:path>
              </a:pathLst>
            </a:custGeom>
            <a:ln w="254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4465065"/>
              <a:ext cx="12172315" cy="12700"/>
            </a:xfrm>
            <a:custGeom>
              <a:avLst/>
              <a:gdLst/>
              <a:ahLst/>
              <a:cxnLst/>
              <a:rect l="l" t="t" r="r" b="b"/>
              <a:pathLst>
                <a:path w="12172315" h="12700">
                  <a:moveTo>
                    <a:pt x="12172315" y="0"/>
                  </a:moveTo>
                  <a:lnTo>
                    <a:pt x="0" y="0"/>
                  </a:lnTo>
                  <a:lnTo>
                    <a:pt x="0" y="12699"/>
                  </a:lnTo>
                  <a:lnTo>
                    <a:pt x="12172315" y="12699"/>
                  </a:lnTo>
                  <a:lnTo>
                    <a:pt x="1217231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284220" y="4592192"/>
            <a:ext cx="55937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1400" b="1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400" b="1" spc="95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W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1400" b="1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sz="1400" b="1" spc="100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P</a:t>
            </a:r>
            <a:r>
              <a:rPr sz="1400" b="1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400" b="1" spc="105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M</a:t>
            </a:r>
            <a:r>
              <a:rPr sz="1400" b="1" spc="-7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1400" b="1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1400" b="1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sz="1400" b="1" spc="80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sz="1400" b="1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X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400" b="1" spc="-13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M</a:t>
            </a:r>
            <a:r>
              <a:rPr sz="1400" b="1" spc="-7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P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L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4560" y="5743447"/>
            <a:ext cx="18173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Uncompliant</a:t>
            </a:r>
            <a:r>
              <a:rPr sz="1400" b="1" spc="-9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identification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75432" y="5743447"/>
            <a:ext cx="16478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Reduction</a:t>
            </a:r>
            <a:r>
              <a:rPr sz="14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undesired</a:t>
            </a:r>
            <a:r>
              <a:rPr sz="1400" b="1" spc="-7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behavior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15990" y="5743447"/>
            <a:ext cx="17322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Simplified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preparation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4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audit</a:t>
            </a:r>
            <a:r>
              <a:rPr sz="14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events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40395" y="5743447"/>
            <a:ext cx="18770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Improved</a:t>
            </a:r>
            <a:r>
              <a:rPr sz="14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link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strategy</a:t>
            </a:r>
            <a:r>
              <a:rPr sz="1400" b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to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operations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40395" y="5000625"/>
            <a:ext cx="11798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Better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internal alignment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70235" y="5000625"/>
            <a:ext cx="1344930" cy="982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Elimination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redundancies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and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efficiencies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…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75432" y="5000625"/>
            <a:ext cx="11760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Faster</a:t>
            </a:r>
            <a:r>
              <a:rPr sz="14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invoice processing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4560" y="5000625"/>
            <a:ext cx="15798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Reduction</a:t>
            </a:r>
            <a:r>
              <a:rPr sz="14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overall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cycle</a:t>
            </a:r>
            <a:r>
              <a:rPr sz="14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times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15990" y="5000625"/>
            <a:ext cx="12960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Reduction</a:t>
            </a:r>
            <a:r>
              <a:rPr sz="14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delivery</a:t>
            </a:r>
            <a:r>
              <a:rPr sz="1400" b="1" spc="-6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blocks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07554" y="1612772"/>
            <a:ext cx="33267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Continuous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measurement</a:t>
            </a:r>
            <a:r>
              <a:rPr sz="18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EFAB00"/>
                </a:solidFill>
                <a:latin typeface="Arial"/>
                <a:cs typeface="Arial"/>
              </a:rPr>
              <a:t>of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operational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performance</a:t>
            </a:r>
            <a:r>
              <a:rPr sz="1800" spc="-10" dirty="0">
                <a:latin typeface="Arial MT"/>
                <a:cs typeface="Arial MT"/>
              </a:rPr>
              <a:t>, </a:t>
            </a:r>
            <a:r>
              <a:rPr sz="1800" dirty="0">
                <a:latin typeface="Arial MT"/>
                <a:cs typeface="Arial MT"/>
              </a:rPr>
              <a:t>based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company</a:t>
            </a:r>
            <a:r>
              <a:rPr sz="1800" spc="-20" dirty="0">
                <a:latin typeface="Arial MT"/>
                <a:cs typeface="Arial MT"/>
              </a:rPr>
              <a:t> data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3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82130" y="1714972"/>
            <a:ext cx="743333" cy="644594"/>
          </a:xfrm>
          <a:prstGeom prst="rect">
            <a:avLst/>
          </a:prstGeom>
        </p:spPr>
      </p:pic>
      <p:pic>
        <p:nvPicPr>
          <p:cNvPr id="32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04686" y="2955577"/>
            <a:ext cx="843584" cy="74834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3048000" y="1038367"/>
            <a:ext cx="7553473" cy="5866312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673D6E-02E4-4FF0-ABB4-0D802ED74F8B}"/>
              </a:ext>
            </a:extLst>
          </p:cNvPr>
          <p:cNvSpPr/>
          <p:nvPr/>
        </p:nvSpPr>
        <p:spPr>
          <a:xfrm>
            <a:off x="3810000" y="1423628"/>
            <a:ext cx="6510264" cy="50116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Introduction to SAP Signavio Process Insights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SAP Signavio Process Insights in action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SAP Signavio Process Insights, discovery edition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Introduction to SAP Signavio Process Intelligence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SAP Signavio Process Intelligence: from</a:t>
            </a:r>
            <a:r>
              <a:rPr kumimoji="0" lang="en-US" sz="2000" b="0" i="0" u="none" strike="noStrike" kern="1200" cap="none" spc="-5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 </a:t>
            </a:r>
            <a:r>
              <a:rPr kumimoji="0" lang="en-US" sz="20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prerequisites to successful data import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SAP Signavio Process Intelligence in action – part 1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000" kern="1200" spc="-5" dirty="0">
              <a:solidFill>
                <a:prstClr val="white"/>
              </a:solidFill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SAP Signavio Process Intelligence in action – part 2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-5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32383" y="279211"/>
            <a:ext cx="33087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Agenda </a:t>
            </a: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Unit-3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823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27231" y="6546043"/>
            <a:ext cx="6413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" dirty="0">
                <a:latin typeface="Arial MT"/>
                <a:cs typeface="Arial MT"/>
              </a:rPr>
              <a:t>6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13776" y="0"/>
            <a:ext cx="4081779" cy="6858000"/>
            <a:chOff x="8113776" y="0"/>
            <a:chExt cx="4081779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13776" y="579118"/>
              <a:ext cx="4081271" cy="62788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3776" y="0"/>
              <a:ext cx="4081271" cy="126796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041064" y="2030595"/>
            <a:ext cx="3312160" cy="3796552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649605">
              <a:lnSpc>
                <a:spcPts val="1939"/>
              </a:lnSpc>
              <a:spcBef>
                <a:spcPts val="345"/>
              </a:spcBef>
            </a:pP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Understand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impact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of </a:t>
            </a:r>
            <a:r>
              <a:rPr sz="1800" spc="-10" dirty="0">
                <a:latin typeface="Arial MT"/>
                <a:cs typeface="Arial MT"/>
              </a:rPr>
              <a:t>operational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activities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on </a:t>
            </a:r>
            <a:r>
              <a:rPr sz="1800" dirty="0">
                <a:latin typeface="Arial MT"/>
                <a:cs typeface="Arial MT"/>
              </a:rPr>
              <a:t>people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experience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50" dirty="0">
              <a:latin typeface="Arial MT"/>
              <a:cs typeface="Arial MT"/>
            </a:endParaRPr>
          </a:p>
          <a:p>
            <a:pPr marL="12700" marR="5080">
              <a:lnSpc>
                <a:spcPts val="1939"/>
              </a:lnSpc>
            </a:pPr>
            <a:r>
              <a:rPr sz="1800" dirty="0">
                <a:latin typeface="Arial MT"/>
                <a:cs typeface="Arial MT"/>
              </a:rPr>
              <a:t>Continuously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monitor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spc="-25" dirty="0">
                <a:latin typeface="Arial MT"/>
                <a:cs typeface="Arial MT"/>
              </a:rPr>
              <a:t>the </a:t>
            </a:r>
            <a:r>
              <a:rPr sz="1800" dirty="0">
                <a:latin typeface="Arial MT"/>
                <a:cs typeface="Arial MT"/>
              </a:rPr>
              <a:t>relationship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between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operational </a:t>
            </a:r>
            <a:r>
              <a:rPr sz="1800" dirty="0">
                <a:latin typeface="Arial MT"/>
                <a:cs typeface="Arial MT"/>
              </a:rPr>
              <a:t>KPIs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experience </a:t>
            </a:r>
            <a:r>
              <a:rPr sz="1800" spc="-10" dirty="0">
                <a:latin typeface="Arial MT"/>
                <a:cs typeface="Arial MT"/>
              </a:rPr>
              <a:t>metrics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 dirty="0">
              <a:latin typeface="Arial MT"/>
              <a:cs typeface="Arial MT"/>
            </a:endParaRPr>
          </a:p>
          <a:p>
            <a:pPr marL="12700" marR="206375">
              <a:lnSpc>
                <a:spcPct val="100000"/>
              </a:lnSpc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Optimize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way you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operate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engage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while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positively </a:t>
            </a:r>
            <a:r>
              <a:rPr sz="1800" dirty="0">
                <a:latin typeface="Arial MT"/>
                <a:cs typeface="Arial MT"/>
              </a:rPr>
              <a:t>affecting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experience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2759" y="3618839"/>
            <a:ext cx="737217" cy="6200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5310" y="5001309"/>
            <a:ext cx="716694" cy="4869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1917" y="2076320"/>
            <a:ext cx="737217" cy="73489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91439" y="240538"/>
            <a:ext cx="503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977392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…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helps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</a:t>
            </a:r>
            <a:r>
              <a:rPr sz="2000" b="1" spc="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bring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performance,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profitability,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lang="en-US" sz="2000" b="1" spc="-15" dirty="0" smtClean="0">
                <a:solidFill>
                  <a:srgbClr val="EFAB00"/>
                </a:solidFill>
                <a:latin typeface="Arial"/>
                <a:cs typeface="Arial"/>
              </a:rPr>
              <a:t/>
            </a:r>
            <a:br>
              <a:rPr lang="en-US" sz="2000" b="1" spc="-15" dirty="0" smtClean="0">
                <a:solidFill>
                  <a:srgbClr val="EFAB00"/>
                </a:solidFill>
                <a:latin typeface="Arial"/>
                <a:cs typeface="Arial"/>
              </a:rPr>
            </a:br>
            <a:r>
              <a:rPr lang="en-US"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lang="en-US" sz="2000" b="1" spc="-15" dirty="0" smtClean="0">
                <a:solidFill>
                  <a:srgbClr val="EFAB00"/>
                </a:solidFill>
                <a:latin typeface="Arial"/>
                <a:cs typeface="Arial"/>
              </a:rPr>
              <a:t>  </a:t>
            </a:r>
            <a:r>
              <a:rPr sz="2000" b="1" dirty="0" smtClean="0">
                <a:solidFill>
                  <a:srgbClr val="EFAB00"/>
                </a:solidFill>
                <a:latin typeface="Arial"/>
                <a:cs typeface="Arial"/>
              </a:rPr>
              <a:t>people</a:t>
            </a:r>
            <a:r>
              <a:rPr sz="2000" b="1" spc="-25" dirty="0" smtClean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satisfaction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sync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13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8025232" y="-152400"/>
            <a:ext cx="4166768" cy="7176208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1" grpId="0"/>
      <p:bldP spid="12" grpId="0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Introduction</a:t>
            </a:r>
            <a:r>
              <a:rPr spc="-3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-25" dirty="0"/>
              <a:t> </a:t>
            </a:r>
            <a:r>
              <a:rPr dirty="0"/>
              <a:t>Process</a:t>
            </a:r>
            <a:r>
              <a:rPr spc="-15" dirty="0"/>
              <a:t> </a:t>
            </a:r>
            <a:r>
              <a:rPr spc="-10" dirty="0"/>
              <a:t>Intelligence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Supporting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multiple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initiatives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across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domains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6129" y="2973704"/>
            <a:ext cx="1637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845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Business transformation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159" y="3729228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80">
                <a:moveTo>
                  <a:pt x="0" y="0"/>
                </a:moveTo>
                <a:lnTo>
                  <a:pt x="2519299" y="0"/>
                </a:lnTo>
              </a:path>
            </a:pathLst>
          </a:custGeom>
          <a:ln w="9525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07941" y="2973704"/>
            <a:ext cx="11798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Process excellence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89376" y="3729228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79">
                <a:moveTo>
                  <a:pt x="0" y="0"/>
                </a:moveTo>
                <a:lnTo>
                  <a:pt x="2519299" y="0"/>
                </a:lnTo>
              </a:path>
            </a:pathLst>
          </a:custGeom>
          <a:ln w="9525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54443" y="2973704"/>
            <a:ext cx="12833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16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Audit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 and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compliance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62115" y="3729228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79">
                <a:moveTo>
                  <a:pt x="0" y="0"/>
                </a:moveTo>
                <a:lnTo>
                  <a:pt x="2519299" y="0"/>
                </a:lnTo>
              </a:path>
            </a:pathLst>
          </a:custGeom>
          <a:ln w="9525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12883" y="3112389"/>
            <a:ext cx="1289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Automation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33331" y="3729228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79">
                <a:moveTo>
                  <a:pt x="0" y="0"/>
                </a:moveTo>
                <a:lnTo>
                  <a:pt x="2519299" y="0"/>
                </a:lnTo>
              </a:path>
            </a:pathLst>
          </a:custGeom>
          <a:ln w="9525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255" y="4497323"/>
            <a:ext cx="11154156" cy="277368"/>
          </a:xfrm>
          <a:prstGeom prst="rect">
            <a:avLst/>
          </a:prstGeom>
          <a:ln>
            <a:solidFill>
              <a:srgbClr val="EFAB00"/>
            </a:solidFill>
          </a:ln>
        </p:spPr>
      </p:pic>
      <p:sp>
        <p:nvSpPr>
          <p:cNvPr id="12" name="object 12"/>
          <p:cNvSpPr txBox="1"/>
          <p:nvPr/>
        </p:nvSpPr>
        <p:spPr>
          <a:xfrm>
            <a:off x="1147978" y="4480941"/>
            <a:ext cx="9900920" cy="1605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Process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domains</a:t>
            </a:r>
            <a:endParaRPr sz="1800" dirty="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  <a:spcBef>
                <a:spcPts val="1639"/>
              </a:spcBef>
            </a:pP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Any</a:t>
            </a:r>
            <a:r>
              <a:rPr sz="16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6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6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system</a:t>
            </a:r>
            <a:r>
              <a:rPr sz="16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combination</a:t>
            </a:r>
            <a:r>
              <a:rPr sz="16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(SAP</a:t>
            </a:r>
            <a:r>
              <a:rPr sz="16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6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EFAB00"/>
                </a:solidFill>
                <a:latin typeface="Arial"/>
                <a:cs typeface="Arial"/>
              </a:rPr>
              <a:t>non-SAP)</a:t>
            </a:r>
            <a:endParaRPr sz="1600" dirty="0">
              <a:solidFill>
                <a:srgbClr val="EFAB00"/>
              </a:solidFill>
              <a:latin typeface="Arial"/>
              <a:cs typeface="Arial"/>
            </a:endParaRPr>
          </a:p>
          <a:p>
            <a:pPr marL="12065" marR="5080" algn="ctr">
              <a:lnSpc>
                <a:spcPct val="100000"/>
              </a:lnSpc>
              <a:spcBef>
                <a:spcPts val="840"/>
              </a:spcBef>
            </a:pPr>
            <a:r>
              <a:rPr sz="1400" spc="-10" dirty="0">
                <a:latin typeface="Arial MT"/>
                <a:cs typeface="Arial MT"/>
              </a:rPr>
              <a:t>Order-to-</a:t>
            </a:r>
            <a:r>
              <a:rPr sz="1400" dirty="0">
                <a:latin typeface="Arial MT"/>
                <a:cs typeface="Arial MT"/>
              </a:rPr>
              <a:t>Cash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(O2C)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– </a:t>
            </a:r>
            <a:r>
              <a:rPr sz="1400" spc="-10" dirty="0">
                <a:latin typeface="Arial MT"/>
                <a:cs typeface="Arial MT"/>
              </a:rPr>
              <a:t>Procure-to-</a:t>
            </a:r>
            <a:r>
              <a:rPr sz="1400" dirty="0">
                <a:latin typeface="Arial MT"/>
                <a:cs typeface="Arial MT"/>
              </a:rPr>
              <a:t>Pay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(P2P)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–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Accounts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Payable (AP)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–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Incident-to-Resolution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(I2R)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– </a:t>
            </a:r>
            <a:r>
              <a:rPr sz="1400" spc="-10" dirty="0">
                <a:latin typeface="Arial MT"/>
                <a:cs typeface="Arial MT"/>
              </a:rPr>
              <a:t>Hire-</a:t>
            </a:r>
            <a:r>
              <a:rPr sz="1400" dirty="0">
                <a:latin typeface="Arial MT"/>
                <a:cs typeface="Arial MT"/>
              </a:rPr>
              <a:t>to-Retire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(H2R)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– </a:t>
            </a:r>
            <a:r>
              <a:rPr sz="1400" dirty="0">
                <a:latin typeface="Arial MT"/>
                <a:cs typeface="Arial MT"/>
              </a:rPr>
              <a:t>IT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Service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Management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(ITSM)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–</a:t>
            </a:r>
            <a:r>
              <a:rPr sz="1400" spc="-20" dirty="0">
                <a:latin typeface="Arial MT"/>
                <a:cs typeface="Arial MT"/>
              </a:rPr>
              <a:t> etc.</a:t>
            </a:r>
            <a:endParaRPr sz="1400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latin typeface="Arial MT"/>
                <a:cs typeface="Arial MT"/>
              </a:rPr>
              <a:t>…</a:t>
            </a: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5596" y="2220644"/>
            <a:ext cx="609247" cy="60924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76924" y="2323408"/>
            <a:ext cx="688156" cy="45877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4480" y="2220794"/>
            <a:ext cx="552202" cy="6350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11908" y="2173344"/>
            <a:ext cx="643399" cy="71846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8159" y="1633727"/>
            <a:ext cx="11146536" cy="277367"/>
          </a:xfrm>
          <a:prstGeom prst="rect">
            <a:avLst/>
          </a:prstGeom>
          <a:ln>
            <a:solidFill>
              <a:srgbClr val="EFAB00"/>
            </a:solidFill>
          </a:ln>
        </p:spPr>
      </p:pic>
      <p:sp>
        <p:nvSpPr>
          <p:cNvPr id="18" name="object 18"/>
          <p:cNvSpPr txBox="1"/>
          <p:nvPr/>
        </p:nvSpPr>
        <p:spPr>
          <a:xfrm>
            <a:off x="4690617" y="1616709"/>
            <a:ext cx="2802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Transformation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initiatives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2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03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48050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Helping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</a:t>
            </a:r>
            <a:r>
              <a:rPr sz="2000" b="1" spc="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achieve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time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insight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6050" y="2105759"/>
            <a:ext cx="6068997" cy="344000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54379" y="1908124"/>
            <a:ext cx="433578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Easily</a:t>
            </a:r>
            <a:r>
              <a:rPr sz="18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connect</a:t>
            </a:r>
            <a:r>
              <a:rPr sz="18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to</a:t>
            </a:r>
            <a:r>
              <a:rPr sz="1800" b="1" spc="-1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all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your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 data: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systems,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lakes,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warehouses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2731" y="1984248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220218" y="0"/>
                </a:moveTo>
                <a:lnTo>
                  <a:pt x="175834" y="4472"/>
                </a:lnTo>
                <a:lnTo>
                  <a:pt x="134497" y="17299"/>
                </a:lnTo>
                <a:lnTo>
                  <a:pt x="97089" y="37598"/>
                </a:lnTo>
                <a:lnTo>
                  <a:pt x="64498" y="64484"/>
                </a:lnTo>
                <a:lnTo>
                  <a:pt x="37608" y="97073"/>
                </a:lnTo>
                <a:lnTo>
                  <a:pt x="17305" y="134481"/>
                </a:lnTo>
                <a:lnTo>
                  <a:pt x="4473" y="175824"/>
                </a:lnTo>
                <a:lnTo>
                  <a:pt x="0" y="220217"/>
                </a:lnTo>
                <a:lnTo>
                  <a:pt x="4473" y="264611"/>
                </a:lnTo>
                <a:lnTo>
                  <a:pt x="17305" y="305954"/>
                </a:lnTo>
                <a:lnTo>
                  <a:pt x="37608" y="343362"/>
                </a:lnTo>
                <a:lnTo>
                  <a:pt x="64498" y="375951"/>
                </a:lnTo>
                <a:lnTo>
                  <a:pt x="97089" y="402837"/>
                </a:lnTo>
                <a:lnTo>
                  <a:pt x="134497" y="423136"/>
                </a:lnTo>
                <a:lnTo>
                  <a:pt x="175834" y="435963"/>
                </a:lnTo>
                <a:lnTo>
                  <a:pt x="220218" y="440436"/>
                </a:lnTo>
                <a:lnTo>
                  <a:pt x="264601" y="435963"/>
                </a:lnTo>
                <a:lnTo>
                  <a:pt x="305938" y="423136"/>
                </a:lnTo>
                <a:lnTo>
                  <a:pt x="343346" y="402837"/>
                </a:lnTo>
                <a:lnTo>
                  <a:pt x="375937" y="375951"/>
                </a:lnTo>
                <a:lnTo>
                  <a:pt x="402827" y="343362"/>
                </a:lnTo>
                <a:lnTo>
                  <a:pt x="423130" y="305954"/>
                </a:lnTo>
                <a:lnTo>
                  <a:pt x="435962" y="264611"/>
                </a:lnTo>
                <a:lnTo>
                  <a:pt x="440436" y="220217"/>
                </a:lnTo>
                <a:lnTo>
                  <a:pt x="435962" y="175824"/>
                </a:lnTo>
                <a:lnTo>
                  <a:pt x="423130" y="134481"/>
                </a:lnTo>
                <a:lnTo>
                  <a:pt x="402827" y="97073"/>
                </a:lnTo>
                <a:lnTo>
                  <a:pt x="375937" y="64484"/>
                </a:lnTo>
                <a:lnTo>
                  <a:pt x="343346" y="37598"/>
                </a:lnTo>
                <a:lnTo>
                  <a:pt x="305938" y="17299"/>
                </a:lnTo>
                <a:lnTo>
                  <a:pt x="264601" y="4472"/>
                </a:lnTo>
                <a:lnTo>
                  <a:pt x="220218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9688" y="2032254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4379" y="3288284"/>
            <a:ext cx="41275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960982"/>
                </a:solidFill>
                <a:latin typeface="Arial"/>
                <a:cs typeface="Arial"/>
              </a:rPr>
              <a:t>Jump-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start</a:t>
            </a:r>
            <a:r>
              <a:rPr sz="1800" b="1" spc="-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with</a:t>
            </a:r>
            <a:r>
              <a:rPr sz="18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ready-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to-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use</a:t>
            </a:r>
            <a:r>
              <a:rPr sz="1800" b="1" spc="1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content: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value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accelerators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best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practices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2731" y="3363467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220218" y="0"/>
                </a:moveTo>
                <a:lnTo>
                  <a:pt x="175834" y="4472"/>
                </a:lnTo>
                <a:lnTo>
                  <a:pt x="134497" y="17299"/>
                </a:lnTo>
                <a:lnTo>
                  <a:pt x="97089" y="37598"/>
                </a:lnTo>
                <a:lnTo>
                  <a:pt x="64498" y="64484"/>
                </a:lnTo>
                <a:lnTo>
                  <a:pt x="37608" y="97073"/>
                </a:lnTo>
                <a:lnTo>
                  <a:pt x="17305" y="134481"/>
                </a:lnTo>
                <a:lnTo>
                  <a:pt x="4473" y="175824"/>
                </a:lnTo>
                <a:lnTo>
                  <a:pt x="0" y="220218"/>
                </a:lnTo>
                <a:lnTo>
                  <a:pt x="4473" y="264611"/>
                </a:lnTo>
                <a:lnTo>
                  <a:pt x="17305" y="305954"/>
                </a:lnTo>
                <a:lnTo>
                  <a:pt x="37608" y="343362"/>
                </a:lnTo>
                <a:lnTo>
                  <a:pt x="64498" y="375951"/>
                </a:lnTo>
                <a:lnTo>
                  <a:pt x="97089" y="402837"/>
                </a:lnTo>
                <a:lnTo>
                  <a:pt x="134497" y="423136"/>
                </a:lnTo>
                <a:lnTo>
                  <a:pt x="175834" y="435963"/>
                </a:lnTo>
                <a:lnTo>
                  <a:pt x="220218" y="440436"/>
                </a:lnTo>
                <a:lnTo>
                  <a:pt x="264601" y="435963"/>
                </a:lnTo>
                <a:lnTo>
                  <a:pt x="305938" y="423136"/>
                </a:lnTo>
                <a:lnTo>
                  <a:pt x="343346" y="402837"/>
                </a:lnTo>
                <a:lnTo>
                  <a:pt x="375937" y="375951"/>
                </a:lnTo>
                <a:lnTo>
                  <a:pt x="402827" y="343362"/>
                </a:lnTo>
                <a:lnTo>
                  <a:pt x="423130" y="305954"/>
                </a:lnTo>
                <a:lnTo>
                  <a:pt x="435962" y="264611"/>
                </a:lnTo>
                <a:lnTo>
                  <a:pt x="440436" y="220218"/>
                </a:lnTo>
                <a:lnTo>
                  <a:pt x="435962" y="175824"/>
                </a:lnTo>
                <a:lnTo>
                  <a:pt x="423130" y="134481"/>
                </a:lnTo>
                <a:lnTo>
                  <a:pt x="402827" y="97073"/>
                </a:lnTo>
                <a:lnTo>
                  <a:pt x="375937" y="64484"/>
                </a:lnTo>
                <a:lnTo>
                  <a:pt x="343346" y="37598"/>
                </a:lnTo>
                <a:lnTo>
                  <a:pt x="305938" y="17299"/>
                </a:lnTo>
                <a:lnTo>
                  <a:pt x="264601" y="4472"/>
                </a:lnTo>
                <a:lnTo>
                  <a:pt x="220218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59688" y="3411982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2731" y="474421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59688" y="4791278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54379" y="4668139"/>
            <a:ext cx="4237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Quickly</a:t>
            </a:r>
            <a:r>
              <a:rPr sz="1800" b="1" spc="-6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discover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improvement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potential</a:t>
            </a:r>
            <a:r>
              <a:rPr sz="18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mining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capabilities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 animBg="1"/>
      <p:bldP spid="7" grpId="0"/>
      <p:bldP spid="8" grpId="0"/>
      <p:bldP spid="9" grpId="0" animBg="1"/>
      <p:bldP spid="10" grpId="0"/>
      <p:bldP spid="11" grpId="0" animBg="1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03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46507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Helping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</a:t>
            </a:r>
            <a:r>
              <a:rPr sz="2000" b="1" spc="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achieve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time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adapt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02214"/>
            <a:ext cx="6230601" cy="338869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216140" y="1950720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19">
                <a:moveTo>
                  <a:pt x="219455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5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5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5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53427" y="1998091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16140" y="3445764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20">
                <a:moveTo>
                  <a:pt x="219455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5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5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53427" y="3493134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16140" y="4939284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20" h="440689">
                <a:moveTo>
                  <a:pt x="219455" y="0"/>
                </a:moveTo>
                <a:lnTo>
                  <a:pt x="175240" y="4472"/>
                </a:lnTo>
                <a:lnTo>
                  <a:pt x="134052" y="17299"/>
                </a:lnTo>
                <a:lnTo>
                  <a:pt x="96775" y="37598"/>
                </a:lnTo>
                <a:lnTo>
                  <a:pt x="64293" y="64484"/>
                </a:lnTo>
                <a:lnTo>
                  <a:pt x="37491" y="97073"/>
                </a:lnTo>
                <a:lnTo>
                  <a:pt x="17252" y="134481"/>
                </a:lnTo>
                <a:lnTo>
                  <a:pt x="4460" y="175824"/>
                </a:lnTo>
                <a:lnTo>
                  <a:pt x="0" y="220218"/>
                </a:lnTo>
                <a:lnTo>
                  <a:pt x="4460" y="264611"/>
                </a:lnTo>
                <a:lnTo>
                  <a:pt x="17252" y="305954"/>
                </a:lnTo>
                <a:lnTo>
                  <a:pt x="37491" y="343362"/>
                </a:lnTo>
                <a:lnTo>
                  <a:pt x="64293" y="375951"/>
                </a:lnTo>
                <a:lnTo>
                  <a:pt x="96775" y="402837"/>
                </a:lnTo>
                <a:lnTo>
                  <a:pt x="134052" y="423136"/>
                </a:lnTo>
                <a:lnTo>
                  <a:pt x="175240" y="435963"/>
                </a:lnTo>
                <a:lnTo>
                  <a:pt x="219455" y="440436"/>
                </a:lnTo>
                <a:lnTo>
                  <a:pt x="263671" y="435963"/>
                </a:lnTo>
                <a:lnTo>
                  <a:pt x="304859" y="423136"/>
                </a:lnTo>
                <a:lnTo>
                  <a:pt x="342136" y="402837"/>
                </a:lnTo>
                <a:lnTo>
                  <a:pt x="374618" y="375951"/>
                </a:lnTo>
                <a:lnTo>
                  <a:pt x="401420" y="343362"/>
                </a:lnTo>
                <a:lnTo>
                  <a:pt x="421659" y="305954"/>
                </a:lnTo>
                <a:lnTo>
                  <a:pt x="434451" y="264611"/>
                </a:lnTo>
                <a:lnTo>
                  <a:pt x="438911" y="220218"/>
                </a:lnTo>
                <a:lnTo>
                  <a:pt x="434451" y="175824"/>
                </a:lnTo>
                <a:lnTo>
                  <a:pt x="421659" y="134481"/>
                </a:lnTo>
                <a:lnTo>
                  <a:pt x="401420" y="97073"/>
                </a:lnTo>
                <a:lnTo>
                  <a:pt x="374618" y="64484"/>
                </a:lnTo>
                <a:lnTo>
                  <a:pt x="342136" y="37598"/>
                </a:lnTo>
                <a:lnTo>
                  <a:pt x="304859" y="17299"/>
                </a:lnTo>
                <a:lnTo>
                  <a:pt x="263671" y="4472"/>
                </a:lnTo>
                <a:lnTo>
                  <a:pt x="219455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53427" y="4987493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0731" y="1876425"/>
            <a:ext cx="36188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r>
              <a:rPr sz="18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transformation:</a:t>
            </a:r>
            <a:r>
              <a:rPr sz="1800" b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spc="-10" dirty="0">
                <a:latin typeface="Arial MT"/>
                <a:cs typeface="Arial MT"/>
              </a:rPr>
              <a:t>compare </a:t>
            </a:r>
            <a:r>
              <a:rPr sz="1800" dirty="0">
                <a:latin typeface="Arial MT"/>
                <a:cs typeface="Arial MT"/>
              </a:rPr>
              <a:t>intelligent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insights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desired (designed)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template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80731" y="3398646"/>
            <a:ext cx="3566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Achieve</a:t>
            </a:r>
            <a:r>
              <a:rPr sz="1800" b="1" spc="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quick</a:t>
            </a:r>
            <a:r>
              <a:rPr sz="18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wins</a:t>
            </a:r>
            <a:r>
              <a:rPr sz="18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integrating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automation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engines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80731" y="4894326"/>
            <a:ext cx="3632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Enable</a:t>
            </a:r>
            <a:r>
              <a:rPr sz="1800" b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lang="en-US" sz="1800" b="1" dirty="0" smtClean="0">
                <a:solidFill>
                  <a:srgbClr val="960982"/>
                </a:solidFill>
                <a:latin typeface="Arial"/>
                <a:cs typeface="Arial"/>
              </a:rPr>
              <a:t>better-informed</a:t>
            </a:r>
            <a:r>
              <a:rPr sz="1800" b="1" spc="-15" dirty="0" smtClean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decisions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across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business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IT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0" y="-15240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00" y="3429000"/>
            <a:ext cx="12496800" cy="31252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sz="3600" b="1" spc="-130" dirty="0" smtClean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3:</a:t>
            </a:r>
            <a:r>
              <a:rPr sz="3600" b="1" spc="-1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Analyze</a:t>
            </a:r>
            <a:r>
              <a:rPr sz="3600" b="1" spc="-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sz="3600" b="1" spc="-9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 smtClean="0">
                <a:solidFill>
                  <a:schemeClr val="bg1"/>
                </a:solidFill>
                <a:latin typeface="+mn-lt"/>
                <a:cs typeface="Arial MT"/>
              </a:rPr>
              <a:t>Enhance</a:t>
            </a:r>
            <a:endParaRPr sz="3600" b="1" dirty="0">
              <a:solidFill>
                <a:schemeClr val="bg1"/>
              </a:solidFill>
              <a:latin typeface="+mn-l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lang="en-US" sz="5400" b="1" spc="-20" dirty="0" smtClean="0">
                <a:solidFill>
                  <a:srgbClr val="EFAB00"/>
                </a:solidFill>
                <a:latin typeface="Arial"/>
                <a:cs typeface="Arial"/>
              </a:rPr>
              <a:t>3</a:t>
            </a:r>
            <a:r>
              <a:rPr sz="5400" b="1" dirty="0" smtClean="0">
                <a:solidFill>
                  <a:srgbClr val="EFAB00"/>
                </a:solidFill>
                <a:latin typeface="Arial"/>
                <a:cs typeface="Arial"/>
              </a:rPr>
              <a:t>:</a:t>
            </a:r>
            <a:r>
              <a:rPr lang="en-US" sz="5400" b="1" dirty="0" smtClean="0">
                <a:solidFill>
                  <a:srgbClr val="EFAB00"/>
                </a:solidFill>
                <a:latin typeface="Arial"/>
                <a:cs typeface="Arial"/>
              </a:rPr>
              <a:t>5-</a:t>
            </a:r>
            <a:r>
              <a:rPr sz="5400" b="1" spc="-10" dirty="0" smtClean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5400" b="1" spc="-10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54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54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EFAB00"/>
                </a:solidFill>
                <a:latin typeface="Arial"/>
                <a:cs typeface="Arial"/>
              </a:rPr>
              <a:t>Intelligence: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from</a:t>
            </a:r>
            <a:r>
              <a:rPr sz="54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Prerequisites</a:t>
            </a:r>
            <a:r>
              <a:rPr sz="54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to Successful</a:t>
            </a:r>
            <a:r>
              <a:rPr sz="54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Data</a:t>
            </a:r>
            <a:r>
              <a:rPr sz="54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EFAB00"/>
                </a:solidFill>
                <a:latin typeface="Arial"/>
                <a:cs typeface="Arial"/>
              </a:rPr>
              <a:t>Import</a:t>
            </a:r>
            <a:endParaRPr sz="54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8070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8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Intelligence: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from</a:t>
            </a:r>
            <a:r>
              <a:rPr sz="1800" spc="-4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prerequisites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successful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data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import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63766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Prerequisites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323" y="4162674"/>
            <a:ext cx="2440940" cy="147066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Contributors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  <a:p>
            <a:pPr marL="191770" indent="-17907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expert </a:t>
            </a:r>
            <a:r>
              <a:rPr sz="1800" spc="-10" dirty="0">
                <a:latin typeface="Arial MT"/>
                <a:cs typeface="Arial MT"/>
              </a:rPr>
              <a:t>(SME)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specialist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Business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analyst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30488" y="4162674"/>
            <a:ext cx="2697480" cy="139446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requirements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  <a:p>
            <a:pPr marL="191770" indent="-17907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Structured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data</a:t>
            </a:r>
            <a:endParaRPr sz="1800" dirty="0">
              <a:latin typeface="Arial MT"/>
              <a:cs typeface="Arial MT"/>
            </a:endParaRPr>
          </a:p>
          <a:p>
            <a:pPr marL="191135" marR="144145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2405" algn="l"/>
              </a:tabLst>
            </a:pPr>
            <a:r>
              <a:rPr sz="1800" dirty="0">
                <a:latin typeface="Arial MT"/>
                <a:cs typeface="Arial MT"/>
              </a:rPr>
              <a:t>Trace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-10" dirty="0">
                <a:latin typeface="Arial MT"/>
                <a:cs typeface="Arial MT"/>
              </a:rPr>
              <a:t> cases, 	</a:t>
            </a:r>
            <a:r>
              <a:rPr sz="1800" dirty="0">
                <a:latin typeface="Arial MT"/>
                <a:cs typeface="Arial MT"/>
              </a:rPr>
              <a:t>events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timestamps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86673" y="4120974"/>
            <a:ext cx="3474085" cy="217170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Connectivity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  <a:p>
            <a:pPr marL="191770" indent="-17907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Enterprise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systems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Databases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Cloud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storages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warehouses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Other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On-</a:t>
            </a:r>
            <a:r>
              <a:rPr sz="1800" dirty="0">
                <a:latin typeface="Arial MT"/>
                <a:cs typeface="Arial MT"/>
              </a:rPr>
              <a:t>premise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extractor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59160" y="2156291"/>
            <a:ext cx="1640136" cy="14248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05724" y="1989899"/>
            <a:ext cx="1996207" cy="176728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6323" y="1953006"/>
            <a:ext cx="2077153" cy="18313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8070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8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Intelligence: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from</a:t>
            </a:r>
            <a:r>
              <a:rPr sz="1800" spc="-4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prerequisites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successful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data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import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5506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Connectivity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23607" y="1528018"/>
            <a:ext cx="1449070" cy="147002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b="1" spc="-10" dirty="0">
                <a:solidFill>
                  <a:srgbClr val="FFC000"/>
                </a:solidFill>
                <a:latin typeface="Arial"/>
                <a:cs typeface="Arial"/>
              </a:rPr>
              <a:t>Databases</a:t>
            </a:r>
            <a:endParaRPr sz="2000" dirty="0">
              <a:solidFill>
                <a:srgbClr val="FFC000"/>
              </a:solidFill>
              <a:latin typeface="Arial"/>
              <a:cs typeface="Arial"/>
            </a:endParaRPr>
          </a:p>
          <a:p>
            <a:pPr marL="191770" indent="-179070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HANA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MySQL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PostgreSQL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4138" y="5020919"/>
            <a:ext cx="1356299" cy="77981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00331" y="2146927"/>
            <a:ext cx="875179" cy="74311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72032" y="4846607"/>
            <a:ext cx="1085955" cy="11605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10795" y="1981790"/>
            <a:ext cx="1278403" cy="105504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sz="half" idx="2"/>
          </p:nvPr>
        </p:nvSpPr>
        <p:spPr>
          <a:xfrm>
            <a:off x="507898" y="1524759"/>
            <a:ext cx="4004310" cy="2177519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>
                <a:solidFill>
                  <a:srgbClr val="FFC000"/>
                </a:solidFill>
              </a:rPr>
              <a:t>Enterprise</a:t>
            </a:r>
            <a:r>
              <a:rPr spc="-75" dirty="0">
                <a:solidFill>
                  <a:srgbClr val="FFC000"/>
                </a:solidFill>
              </a:rPr>
              <a:t> </a:t>
            </a:r>
            <a:r>
              <a:rPr spc="-10" dirty="0">
                <a:solidFill>
                  <a:srgbClr val="FFC000"/>
                </a:solidFill>
              </a:rPr>
              <a:t>Systems</a:t>
            </a: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b="0" dirty="0">
                <a:latin typeface="Arial MT"/>
                <a:cs typeface="Arial MT"/>
              </a:rPr>
              <a:t>SAP</a:t>
            </a:r>
            <a:r>
              <a:rPr sz="1800" b="0" spc="-40" dirty="0">
                <a:latin typeface="Arial MT"/>
                <a:cs typeface="Arial MT"/>
              </a:rPr>
              <a:t> </a:t>
            </a:r>
            <a:r>
              <a:rPr sz="1800" b="0" spc="-25" dirty="0">
                <a:latin typeface="Arial MT"/>
                <a:cs typeface="Arial MT"/>
              </a:rPr>
              <a:t>ECC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b="0" dirty="0">
                <a:latin typeface="Arial MT"/>
                <a:cs typeface="Arial MT"/>
              </a:rPr>
              <a:t>SAP</a:t>
            </a:r>
            <a:r>
              <a:rPr sz="1800" b="0" spc="-60" dirty="0">
                <a:latin typeface="Arial MT"/>
                <a:cs typeface="Arial MT"/>
              </a:rPr>
              <a:t> </a:t>
            </a:r>
            <a:r>
              <a:rPr sz="1800" b="0" spc="-10" dirty="0">
                <a:latin typeface="Arial MT"/>
                <a:cs typeface="Arial MT"/>
              </a:rPr>
              <a:t>S/4HANA</a:t>
            </a:r>
            <a:r>
              <a:rPr sz="1800" b="0" spc="-114" dirty="0">
                <a:latin typeface="Arial MT"/>
                <a:cs typeface="Arial MT"/>
              </a:rPr>
              <a:t> </a:t>
            </a:r>
            <a:r>
              <a:rPr sz="1800" b="0" dirty="0">
                <a:latin typeface="Arial MT"/>
                <a:cs typeface="Arial MT"/>
              </a:rPr>
              <a:t>(all</a:t>
            </a:r>
            <a:r>
              <a:rPr sz="1800" b="0" spc="-10" dirty="0">
                <a:latin typeface="Arial MT"/>
                <a:cs typeface="Arial MT"/>
              </a:rPr>
              <a:t> editions)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b="0" dirty="0">
                <a:latin typeface="Arial MT"/>
                <a:cs typeface="Arial MT"/>
              </a:rPr>
              <a:t>SAP</a:t>
            </a:r>
            <a:r>
              <a:rPr sz="1800" b="0" spc="-40" dirty="0">
                <a:latin typeface="Arial MT"/>
                <a:cs typeface="Arial MT"/>
              </a:rPr>
              <a:t> </a:t>
            </a:r>
            <a:r>
              <a:rPr sz="1800" b="0" spc="-10" dirty="0">
                <a:latin typeface="Arial MT"/>
                <a:cs typeface="Arial MT"/>
              </a:rPr>
              <a:t>SuccessFactors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b="0" spc="-10" dirty="0">
                <a:latin typeface="Arial MT"/>
                <a:cs typeface="Arial MT"/>
              </a:rPr>
              <a:t>ServiceNow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b="0" dirty="0">
                <a:latin typeface="Arial MT"/>
                <a:cs typeface="Arial MT"/>
              </a:rPr>
              <a:t>Jira</a:t>
            </a:r>
            <a:r>
              <a:rPr sz="1800" b="0" spc="-25" dirty="0">
                <a:latin typeface="Arial MT"/>
                <a:cs typeface="Arial MT"/>
              </a:rPr>
              <a:t> </a:t>
            </a:r>
            <a:r>
              <a:rPr sz="1800" b="0" spc="-10" dirty="0" smtClean="0">
                <a:latin typeface="Arial MT"/>
                <a:cs typeface="Arial MT"/>
              </a:rPr>
              <a:t>Software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23607" y="4162039"/>
            <a:ext cx="2769870" cy="217170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000" b="1" spc="-10" dirty="0">
                <a:solidFill>
                  <a:srgbClr val="FFC000"/>
                </a:solidFill>
                <a:latin typeface="Arial"/>
                <a:cs typeface="Arial"/>
              </a:rPr>
              <a:t>Other</a:t>
            </a:r>
            <a:endParaRPr sz="2000" dirty="0">
              <a:solidFill>
                <a:srgbClr val="FFC000"/>
              </a:solidFill>
              <a:latin typeface="Arial"/>
              <a:cs typeface="Arial"/>
            </a:endParaRPr>
          </a:p>
          <a:p>
            <a:pPr marL="191770" indent="-17907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Manual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upload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(e.g.,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csv)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Ingestion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API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Elastic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OData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Microsoft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SQL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Server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1439" y="4379773"/>
            <a:ext cx="379014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5"/>
              </a:spcBef>
            </a:pPr>
            <a:r>
              <a:rPr lang="en-US" b="1" dirty="0" smtClean="0">
                <a:solidFill>
                  <a:srgbClr val="FFC000"/>
                </a:solidFill>
              </a:rPr>
              <a:t>Cloud</a:t>
            </a:r>
            <a:r>
              <a:rPr lang="en-US" b="1" spc="-30" dirty="0" smtClean="0">
                <a:solidFill>
                  <a:srgbClr val="FFC000"/>
                </a:solidFill>
              </a:rPr>
              <a:t> </a:t>
            </a:r>
            <a:r>
              <a:rPr lang="en-US" b="1" dirty="0" smtClean="0">
                <a:solidFill>
                  <a:srgbClr val="FFC000"/>
                </a:solidFill>
              </a:rPr>
              <a:t>Storages</a:t>
            </a:r>
            <a:r>
              <a:rPr lang="en-US" b="1" spc="-45" dirty="0" smtClean="0">
                <a:solidFill>
                  <a:srgbClr val="FFC000"/>
                </a:solidFill>
              </a:rPr>
              <a:t> </a:t>
            </a:r>
            <a:r>
              <a:rPr lang="en-US" b="1" dirty="0" smtClean="0">
                <a:solidFill>
                  <a:srgbClr val="FFC000"/>
                </a:solidFill>
              </a:rPr>
              <a:t>and</a:t>
            </a:r>
            <a:r>
              <a:rPr lang="en-US" b="1" spc="-25" dirty="0" smtClean="0">
                <a:solidFill>
                  <a:srgbClr val="FFC000"/>
                </a:solidFill>
              </a:rPr>
              <a:t> </a:t>
            </a:r>
            <a:r>
              <a:rPr lang="en-US" b="1" spc="-10" dirty="0" smtClean="0">
                <a:solidFill>
                  <a:srgbClr val="FFC000"/>
                </a:solidFill>
              </a:rPr>
              <a:t>Warehouses</a:t>
            </a:r>
          </a:p>
          <a:p>
            <a:pPr marL="193675" indent="-17907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lang="en-US" sz="1800" b="0" dirty="0" smtClean="0">
                <a:latin typeface="Arial MT"/>
                <a:cs typeface="Arial MT"/>
              </a:rPr>
              <a:t>SAP</a:t>
            </a:r>
            <a:r>
              <a:rPr lang="en-US" sz="1800" b="0" spc="-90" dirty="0" smtClean="0">
                <a:latin typeface="Arial MT"/>
                <a:cs typeface="Arial MT"/>
              </a:rPr>
              <a:t> </a:t>
            </a:r>
            <a:r>
              <a:rPr lang="en-US" sz="1800" b="0" dirty="0" smtClean="0">
                <a:latin typeface="Arial MT"/>
                <a:cs typeface="Arial MT"/>
              </a:rPr>
              <a:t>Data sphere</a:t>
            </a:r>
            <a:r>
              <a:rPr lang="en-US" sz="1800" b="0" spc="-40" dirty="0" smtClean="0">
                <a:latin typeface="Arial MT"/>
                <a:cs typeface="Arial MT"/>
              </a:rPr>
              <a:t> </a:t>
            </a:r>
            <a:r>
              <a:rPr lang="en-US" sz="1800" b="0" spc="-10" dirty="0" smtClean="0">
                <a:latin typeface="Arial MT"/>
                <a:cs typeface="Arial MT"/>
              </a:rPr>
              <a:t>(prev.</a:t>
            </a:r>
            <a:r>
              <a:rPr lang="en-US" sz="1800" b="0" spc="-45" dirty="0" smtClean="0">
                <a:latin typeface="Arial MT"/>
                <a:cs typeface="Arial MT"/>
              </a:rPr>
              <a:t> </a:t>
            </a:r>
            <a:r>
              <a:rPr lang="en-US" sz="1800" b="0" spc="-20" dirty="0" smtClean="0">
                <a:latin typeface="Arial MT"/>
                <a:cs typeface="Arial MT"/>
              </a:rPr>
              <a:t>DWC)</a:t>
            </a:r>
            <a:endParaRPr lang="en-US" sz="1800" dirty="0" smtClean="0">
              <a:latin typeface="Arial MT"/>
              <a:cs typeface="Arial MT"/>
            </a:endParaRPr>
          </a:p>
          <a:p>
            <a:pPr marL="193675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lang="en-US" sz="1800" b="0" spc="-10" dirty="0" smtClean="0">
                <a:latin typeface="Arial MT"/>
                <a:cs typeface="Arial MT"/>
              </a:rPr>
              <a:t>Amazon</a:t>
            </a:r>
            <a:r>
              <a:rPr lang="en-US" sz="1800" b="0" spc="-110" dirty="0" smtClean="0">
                <a:latin typeface="Arial MT"/>
                <a:cs typeface="Arial MT"/>
              </a:rPr>
              <a:t> </a:t>
            </a:r>
            <a:r>
              <a:rPr lang="en-US" sz="1800" b="0" dirty="0" smtClean="0">
                <a:latin typeface="Arial MT"/>
                <a:cs typeface="Arial MT"/>
              </a:rPr>
              <a:t>Athena &amp;</a:t>
            </a:r>
            <a:r>
              <a:rPr lang="en-US" sz="1800" b="0" spc="-114" dirty="0" smtClean="0">
                <a:latin typeface="Arial MT"/>
                <a:cs typeface="Arial MT"/>
              </a:rPr>
              <a:t> </a:t>
            </a:r>
            <a:r>
              <a:rPr lang="en-US" sz="1800" b="0" dirty="0" smtClean="0">
                <a:latin typeface="Arial MT"/>
                <a:cs typeface="Arial MT"/>
              </a:rPr>
              <a:t>Amazon </a:t>
            </a:r>
            <a:r>
              <a:rPr lang="en-US" sz="1800" b="0" spc="-25" dirty="0" smtClean="0">
                <a:latin typeface="Arial MT"/>
                <a:cs typeface="Arial MT"/>
              </a:rPr>
              <a:t>S3</a:t>
            </a:r>
            <a:endParaRPr lang="en-US" sz="1800" dirty="0" smtClean="0">
              <a:latin typeface="Arial MT"/>
              <a:cs typeface="Arial MT"/>
            </a:endParaRPr>
          </a:p>
          <a:p>
            <a:pPr marL="193675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lang="en-US" sz="1800" b="0" dirty="0" smtClean="0">
                <a:latin typeface="Arial MT"/>
                <a:cs typeface="Arial MT"/>
              </a:rPr>
              <a:t>Google</a:t>
            </a:r>
            <a:r>
              <a:rPr lang="en-US" sz="1800" b="0" spc="-30" dirty="0" smtClean="0">
                <a:latin typeface="Arial MT"/>
                <a:cs typeface="Arial MT"/>
              </a:rPr>
              <a:t> </a:t>
            </a:r>
            <a:r>
              <a:rPr lang="en-US" sz="1800" b="0" spc="-10" dirty="0" smtClean="0">
                <a:latin typeface="Arial MT"/>
                <a:cs typeface="Arial MT"/>
              </a:rPr>
              <a:t>Big Query</a:t>
            </a:r>
            <a:endParaRPr lang="en-US" sz="1800" dirty="0" smtClean="0">
              <a:latin typeface="Arial MT"/>
              <a:cs typeface="Arial MT"/>
            </a:endParaRPr>
          </a:p>
          <a:p>
            <a:pPr marL="193675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lang="en-US" sz="1800" b="0" spc="-10" dirty="0" smtClean="0">
                <a:latin typeface="Arial MT"/>
                <a:cs typeface="Arial MT"/>
              </a:rPr>
              <a:t>Snowflake</a:t>
            </a:r>
            <a:endParaRPr lang="en-US" sz="1800" dirty="0" smtClean="0">
              <a:latin typeface="Arial MT"/>
              <a:cs typeface="Arial MT"/>
            </a:endParaRPr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9" grpId="0" build="p"/>
      <p:bldP spid="10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7304" y="4107179"/>
            <a:ext cx="11151235" cy="1621790"/>
            <a:chOff x="527304" y="4107179"/>
            <a:chExt cx="11151235" cy="1621790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grpSpPr>
        <p:sp>
          <p:nvSpPr>
            <p:cNvPr id="3" name="object 3"/>
            <p:cNvSpPr/>
            <p:nvPr/>
          </p:nvSpPr>
          <p:spPr>
            <a:xfrm>
              <a:off x="527304" y="4107179"/>
              <a:ext cx="11151235" cy="1621790"/>
            </a:xfrm>
            <a:custGeom>
              <a:avLst/>
              <a:gdLst/>
              <a:ahLst/>
              <a:cxnLst/>
              <a:rect l="l" t="t" r="r" b="b"/>
              <a:pathLst>
                <a:path w="11151235" h="1621789">
                  <a:moveTo>
                    <a:pt x="11151108" y="0"/>
                  </a:moveTo>
                  <a:lnTo>
                    <a:pt x="0" y="0"/>
                  </a:lnTo>
                  <a:lnTo>
                    <a:pt x="0" y="1621536"/>
                  </a:lnTo>
                  <a:lnTo>
                    <a:pt x="11151108" y="1621536"/>
                  </a:lnTo>
                  <a:lnTo>
                    <a:pt x="11151108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591" y="4152899"/>
              <a:ext cx="1080516" cy="1078992"/>
            </a:xfrm>
            <a:prstGeom prst="rect">
              <a:avLst/>
            </a:prstGeom>
            <a:grpFill/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1063" y="4152899"/>
              <a:ext cx="1399032" cy="1078992"/>
            </a:xfrm>
            <a:prstGeom prst="rect">
              <a:avLst/>
            </a:prstGeom>
            <a:grpFill/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67727" y="4264151"/>
              <a:ext cx="969264" cy="967740"/>
            </a:xfrm>
            <a:prstGeom prst="rect">
              <a:avLst/>
            </a:prstGeom>
            <a:grpFill/>
          </p:spPr>
        </p:pic>
      </p:grpSp>
      <p:grpSp>
        <p:nvGrpSpPr>
          <p:cNvPr id="7" name="object 7"/>
          <p:cNvGrpSpPr/>
          <p:nvPr/>
        </p:nvGrpSpPr>
        <p:grpSpPr>
          <a:xfrm>
            <a:off x="527304" y="1909572"/>
            <a:ext cx="11151235" cy="1621790"/>
            <a:chOff x="527304" y="1909572"/>
            <a:chExt cx="11151235" cy="1621790"/>
          </a:xfrm>
        </p:grpSpPr>
        <p:sp>
          <p:nvSpPr>
            <p:cNvPr id="8" name="object 8"/>
            <p:cNvSpPr/>
            <p:nvPr/>
          </p:nvSpPr>
          <p:spPr>
            <a:xfrm>
              <a:off x="527304" y="1909572"/>
              <a:ext cx="11151235" cy="1621790"/>
            </a:xfrm>
            <a:custGeom>
              <a:avLst/>
              <a:gdLst/>
              <a:ahLst/>
              <a:cxnLst/>
              <a:rect l="l" t="t" r="r" b="b"/>
              <a:pathLst>
                <a:path w="11151235" h="1621789">
                  <a:moveTo>
                    <a:pt x="11151108" y="0"/>
                  </a:moveTo>
                  <a:lnTo>
                    <a:pt x="0" y="0"/>
                  </a:lnTo>
                  <a:lnTo>
                    <a:pt x="0" y="1621536"/>
                  </a:lnTo>
                  <a:lnTo>
                    <a:pt x="11151108" y="1621536"/>
                  </a:lnTo>
                  <a:lnTo>
                    <a:pt x="1115110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1F1F1">
                    <a:shade val="30000"/>
                    <a:satMod val="115000"/>
                  </a:srgbClr>
                </a:gs>
                <a:gs pos="50000">
                  <a:srgbClr val="F1F1F1">
                    <a:shade val="67500"/>
                    <a:satMod val="115000"/>
                  </a:srgbClr>
                </a:gs>
                <a:gs pos="100000">
                  <a:srgbClr val="F1F1F1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5092" y="2019300"/>
              <a:ext cx="1080515" cy="10789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9148" y="2019300"/>
              <a:ext cx="1080516" cy="10789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6840" y="2019300"/>
              <a:ext cx="1080516" cy="1078991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80" dirty="0"/>
              <a:t> </a:t>
            </a:r>
            <a:r>
              <a:rPr dirty="0"/>
              <a:t>Signavio</a:t>
            </a:r>
            <a:r>
              <a:rPr spc="-15" dirty="0"/>
              <a:t> </a:t>
            </a:r>
            <a:r>
              <a:rPr dirty="0"/>
              <a:t>Process</a:t>
            </a:r>
            <a:r>
              <a:rPr spc="-30" dirty="0"/>
              <a:t> </a:t>
            </a:r>
            <a:r>
              <a:rPr dirty="0"/>
              <a:t>Intelligence:</a:t>
            </a:r>
            <a:r>
              <a:rPr spc="-5" dirty="0"/>
              <a:t> </a:t>
            </a:r>
            <a:r>
              <a:rPr dirty="0"/>
              <a:t>from</a:t>
            </a:r>
            <a:r>
              <a:rPr spc="-40" dirty="0"/>
              <a:t> </a:t>
            </a:r>
            <a:r>
              <a:rPr dirty="0"/>
              <a:t>prerequisites</a:t>
            </a:r>
            <a:r>
              <a:rPr spc="-1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successful</a:t>
            </a:r>
            <a:r>
              <a:rPr spc="-25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import</a:t>
            </a:r>
          </a:p>
          <a:p>
            <a:pPr marL="12700">
              <a:lnSpc>
                <a:spcPts val="2395"/>
              </a:lnSpc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templates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for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different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processes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4851" y="1905111"/>
            <a:ext cx="11151235" cy="162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50" dirty="0">
              <a:latin typeface="Times New Roman"/>
              <a:cs typeface="Times New Roman"/>
            </a:endParaRPr>
          </a:p>
          <a:p>
            <a:pPr marL="572135">
              <a:lnSpc>
                <a:spcPct val="100000"/>
              </a:lnSpc>
              <a:tabLst>
                <a:tab pos="3389629" algn="l"/>
                <a:tab pos="6130290" algn="l"/>
                <a:tab pos="8858250" algn="l"/>
              </a:tabLst>
            </a:pPr>
            <a:r>
              <a:rPr sz="1800" b="1" spc="-10" dirty="0">
                <a:latin typeface="Arial"/>
                <a:cs typeface="Arial"/>
              </a:rPr>
              <a:t>Procure-</a:t>
            </a:r>
            <a:r>
              <a:rPr sz="1800" b="1" dirty="0">
                <a:latin typeface="Arial"/>
                <a:cs typeface="Arial"/>
              </a:rPr>
              <a:t>to-</a:t>
            </a:r>
            <a:r>
              <a:rPr sz="1800" b="1" spc="-25" dirty="0">
                <a:latin typeface="Arial"/>
                <a:cs typeface="Arial"/>
              </a:rPr>
              <a:t>Pay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10" dirty="0">
                <a:latin typeface="Arial"/>
                <a:cs typeface="Arial"/>
              </a:rPr>
              <a:t>Invoice-</a:t>
            </a:r>
            <a:r>
              <a:rPr sz="1800" b="1" dirty="0">
                <a:latin typeface="Arial"/>
                <a:cs typeface="Arial"/>
              </a:rPr>
              <a:t>to-</a:t>
            </a:r>
            <a:r>
              <a:rPr sz="1800" b="1" spc="-25" dirty="0">
                <a:latin typeface="Arial"/>
                <a:cs typeface="Arial"/>
              </a:rPr>
              <a:t>Pay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10" dirty="0">
                <a:latin typeface="Arial"/>
                <a:cs typeface="Arial"/>
              </a:rPr>
              <a:t>Order-</a:t>
            </a:r>
            <a:r>
              <a:rPr sz="1800" b="1" dirty="0">
                <a:latin typeface="Arial"/>
                <a:cs typeface="Arial"/>
              </a:rPr>
              <a:t>to-</a:t>
            </a:r>
            <a:r>
              <a:rPr sz="1800" b="1" spc="-20" dirty="0">
                <a:latin typeface="Arial"/>
                <a:cs typeface="Arial"/>
              </a:rPr>
              <a:t>Cash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10" dirty="0">
                <a:latin typeface="Arial"/>
                <a:cs typeface="Arial"/>
              </a:rPr>
              <a:t>Invoice-</a:t>
            </a:r>
            <a:r>
              <a:rPr sz="1800" b="1" dirty="0">
                <a:latin typeface="Arial"/>
                <a:cs typeface="Arial"/>
              </a:rPr>
              <a:t>to-</a:t>
            </a:r>
            <a:r>
              <a:rPr sz="1800" b="1" spc="-20" dirty="0">
                <a:latin typeface="Arial"/>
                <a:cs typeface="Arial"/>
              </a:rPr>
              <a:t>Cash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1439" y="3937126"/>
            <a:ext cx="11151235" cy="162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 dirty="0">
              <a:latin typeface="Times New Roman"/>
              <a:cs typeface="Times New Roman"/>
            </a:endParaRPr>
          </a:p>
          <a:p>
            <a:pPr marL="352425">
              <a:lnSpc>
                <a:spcPct val="100000"/>
              </a:lnSpc>
              <a:tabLst>
                <a:tab pos="3375660" algn="l"/>
                <a:tab pos="6149975" algn="l"/>
                <a:tab pos="9018270" algn="l"/>
              </a:tabLst>
            </a:pPr>
            <a:r>
              <a:rPr sz="1800" b="1" spc="-10" dirty="0">
                <a:latin typeface="Arial"/>
                <a:cs typeface="Arial"/>
              </a:rPr>
              <a:t>Operate-</a:t>
            </a:r>
            <a:r>
              <a:rPr sz="1800" b="1" dirty="0">
                <a:latin typeface="Arial"/>
                <a:cs typeface="Arial"/>
              </a:rPr>
              <a:t>to-</a:t>
            </a:r>
            <a:r>
              <a:rPr sz="1800" b="1" spc="-10" dirty="0">
                <a:latin typeface="Arial"/>
                <a:cs typeface="Arial"/>
              </a:rPr>
              <a:t>Maintain</a:t>
            </a:r>
            <a:r>
              <a:rPr sz="1800" b="1" dirty="0">
                <a:latin typeface="Arial"/>
                <a:cs typeface="Arial"/>
              </a:rPr>
              <a:t>	Plan-to-</a:t>
            </a:r>
            <a:r>
              <a:rPr sz="1800" b="1" spc="-10" dirty="0">
                <a:latin typeface="Arial"/>
                <a:cs typeface="Arial"/>
              </a:rPr>
              <a:t>Fulfill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10" dirty="0">
                <a:latin typeface="Arial"/>
                <a:cs typeface="Arial"/>
              </a:rPr>
              <a:t>Meter-</a:t>
            </a:r>
            <a:r>
              <a:rPr sz="1800" b="1" dirty="0">
                <a:latin typeface="Arial"/>
                <a:cs typeface="Arial"/>
              </a:rPr>
              <a:t>to-</a:t>
            </a:r>
            <a:r>
              <a:rPr sz="1800" b="1" spc="-20" dirty="0">
                <a:latin typeface="Arial"/>
                <a:cs typeface="Arial"/>
              </a:rPr>
              <a:t>Cash</a:t>
            </a:r>
            <a:r>
              <a:rPr sz="1800" b="1" dirty="0">
                <a:latin typeface="Arial"/>
                <a:cs typeface="Arial"/>
              </a:rPr>
              <a:t>	many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more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..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38943" y="2147316"/>
            <a:ext cx="822959" cy="82296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09404" y="4212335"/>
            <a:ext cx="1080516" cy="10805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3063" y="1267967"/>
            <a:ext cx="10415270" cy="5088890"/>
            <a:chOff x="893063" y="1267967"/>
            <a:chExt cx="10415270" cy="5088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3063" y="1267967"/>
              <a:ext cx="10415016" cy="50779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5077" y="2202941"/>
              <a:ext cx="10088880" cy="4139565"/>
            </a:xfrm>
            <a:custGeom>
              <a:avLst/>
              <a:gdLst/>
              <a:ahLst/>
              <a:cxnLst/>
              <a:rect l="l" t="t" r="r" b="b"/>
              <a:pathLst>
                <a:path w="10088880" h="4139565">
                  <a:moveTo>
                    <a:pt x="484631" y="2365247"/>
                  </a:moveTo>
                  <a:lnTo>
                    <a:pt x="8264652" y="2365247"/>
                  </a:lnTo>
                  <a:lnTo>
                    <a:pt x="8264652" y="765047"/>
                  </a:lnTo>
                  <a:lnTo>
                    <a:pt x="484631" y="765047"/>
                  </a:lnTo>
                  <a:lnTo>
                    <a:pt x="484631" y="2365247"/>
                  </a:lnTo>
                  <a:close/>
                </a:path>
                <a:path w="10088880" h="4139565">
                  <a:moveTo>
                    <a:pt x="64008" y="259079"/>
                  </a:moveTo>
                  <a:lnTo>
                    <a:pt x="4297680" y="259079"/>
                  </a:lnTo>
                  <a:lnTo>
                    <a:pt x="4297680" y="0"/>
                  </a:lnTo>
                  <a:lnTo>
                    <a:pt x="64008" y="0"/>
                  </a:lnTo>
                  <a:lnTo>
                    <a:pt x="64008" y="259079"/>
                  </a:lnTo>
                  <a:close/>
                </a:path>
                <a:path w="10088880" h="4139565">
                  <a:moveTo>
                    <a:pt x="0" y="4139183"/>
                  </a:moveTo>
                  <a:lnTo>
                    <a:pt x="10088880" y="4139183"/>
                  </a:lnTo>
                  <a:lnTo>
                    <a:pt x="10088880" y="3168395"/>
                  </a:lnTo>
                  <a:lnTo>
                    <a:pt x="0" y="3168395"/>
                  </a:lnTo>
                  <a:lnTo>
                    <a:pt x="0" y="4139183"/>
                  </a:lnTo>
                  <a:close/>
                </a:path>
              </a:pathLst>
            </a:custGeom>
            <a:ln w="2857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97530" y="4639817"/>
              <a:ext cx="2277110" cy="673100"/>
            </a:xfrm>
            <a:custGeom>
              <a:avLst/>
              <a:gdLst/>
              <a:ahLst/>
              <a:cxnLst/>
              <a:rect l="l" t="t" r="r" b="b"/>
              <a:pathLst>
                <a:path w="2277110" h="673100">
                  <a:moveTo>
                    <a:pt x="2276856" y="0"/>
                  </a:moveTo>
                  <a:lnTo>
                    <a:pt x="0" y="0"/>
                  </a:lnTo>
                  <a:lnTo>
                    <a:pt x="0" y="537971"/>
                  </a:lnTo>
                  <a:lnTo>
                    <a:pt x="379475" y="537971"/>
                  </a:lnTo>
                  <a:lnTo>
                    <a:pt x="313181" y="672972"/>
                  </a:lnTo>
                  <a:lnTo>
                    <a:pt x="948690" y="537971"/>
                  </a:lnTo>
                  <a:lnTo>
                    <a:pt x="2276856" y="537971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97530" y="4639817"/>
              <a:ext cx="2277110" cy="673100"/>
            </a:xfrm>
            <a:custGeom>
              <a:avLst/>
              <a:gdLst/>
              <a:ahLst/>
              <a:cxnLst/>
              <a:rect l="l" t="t" r="r" b="b"/>
              <a:pathLst>
                <a:path w="2277110" h="673100">
                  <a:moveTo>
                    <a:pt x="0" y="0"/>
                  </a:moveTo>
                  <a:lnTo>
                    <a:pt x="379475" y="0"/>
                  </a:lnTo>
                  <a:lnTo>
                    <a:pt x="948690" y="0"/>
                  </a:lnTo>
                  <a:lnTo>
                    <a:pt x="2276856" y="0"/>
                  </a:lnTo>
                  <a:lnTo>
                    <a:pt x="2276856" y="313816"/>
                  </a:lnTo>
                  <a:lnTo>
                    <a:pt x="2276856" y="448309"/>
                  </a:lnTo>
                  <a:lnTo>
                    <a:pt x="2276856" y="537971"/>
                  </a:lnTo>
                  <a:lnTo>
                    <a:pt x="948690" y="537971"/>
                  </a:lnTo>
                  <a:lnTo>
                    <a:pt x="313181" y="672972"/>
                  </a:lnTo>
                  <a:lnTo>
                    <a:pt x="379475" y="537971"/>
                  </a:lnTo>
                  <a:lnTo>
                    <a:pt x="0" y="537971"/>
                  </a:lnTo>
                  <a:lnTo>
                    <a:pt x="0" y="448309"/>
                  </a:lnTo>
                  <a:lnTo>
                    <a:pt x="0" y="313816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80" dirty="0"/>
              <a:t> </a:t>
            </a:r>
            <a:r>
              <a:rPr dirty="0"/>
              <a:t>Signavio</a:t>
            </a:r>
            <a:r>
              <a:rPr spc="-15" dirty="0"/>
              <a:t> </a:t>
            </a:r>
            <a:r>
              <a:rPr dirty="0"/>
              <a:t>Process</a:t>
            </a:r>
            <a:r>
              <a:rPr spc="-30" dirty="0"/>
              <a:t> </a:t>
            </a:r>
            <a:r>
              <a:rPr dirty="0"/>
              <a:t>Intelligence:</a:t>
            </a:r>
            <a:r>
              <a:rPr spc="-5" dirty="0"/>
              <a:t> </a:t>
            </a:r>
            <a:r>
              <a:rPr dirty="0"/>
              <a:t>from</a:t>
            </a:r>
            <a:r>
              <a:rPr spc="-40" dirty="0"/>
              <a:t> </a:t>
            </a:r>
            <a:r>
              <a:rPr dirty="0"/>
              <a:t>prerequisites</a:t>
            </a:r>
            <a:r>
              <a:rPr spc="-1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successful</a:t>
            </a:r>
            <a:r>
              <a:rPr spc="-25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import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data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pipeline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(PDP)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77032" y="4676902"/>
            <a:ext cx="21158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956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Log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for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extractions, transformations,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 and</a:t>
            </a:r>
            <a:r>
              <a:rPr sz="1400" spc="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loads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79610" y="1483042"/>
            <a:ext cx="3371215" cy="670560"/>
            <a:chOff x="2979610" y="1483042"/>
            <a:chExt cx="3371215" cy="670560"/>
          </a:xfrm>
        </p:grpSpPr>
        <p:sp>
          <p:nvSpPr>
            <p:cNvPr id="10" name="object 10"/>
            <p:cNvSpPr/>
            <p:nvPr/>
          </p:nvSpPr>
          <p:spPr>
            <a:xfrm>
              <a:off x="2993898" y="1497330"/>
              <a:ext cx="3342640" cy="641985"/>
            </a:xfrm>
            <a:custGeom>
              <a:avLst/>
              <a:gdLst/>
              <a:ahLst/>
              <a:cxnLst/>
              <a:rect l="l" t="t" r="r" b="b"/>
              <a:pathLst>
                <a:path w="3342640" h="641985">
                  <a:moveTo>
                    <a:pt x="3342131" y="0"/>
                  </a:moveTo>
                  <a:lnTo>
                    <a:pt x="0" y="0"/>
                  </a:lnTo>
                  <a:lnTo>
                    <a:pt x="0" y="402336"/>
                  </a:lnTo>
                  <a:lnTo>
                    <a:pt x="557022" y="402336"/>
                  </a:lnTo>
                  <a:lnTo>
                    <a:pt x="435863" y="641604"/>
                  </a:lnTo>
                  <a:lnTo>
                    <a:pt x="1392554" y="402336"/>
                  </a:lnTo>
                  <a:lnTo>
                    <a:pt x="3342131" y="402336"/>
                  </a:lnTo>
                  <a:lnTo>
                    <a:pt x="33421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93898" y="1497330"/>
              <a:ext cx="3342640" cy="641985"/>
            </a:xfrm>
            <a:custGeom>
              <a:avLst/>
              <a:gdLst/>
              <a:ahLst/>
              <a:cxnLst/>
              <a:rect l="l" t="t" r="r" b="b"/>
              <a:pathLst>
                <a:path w="3342640" h="641985">
                  <a:moveTo>
                    <a:pt x="0" y="0"/>
                  </a:moveTo>
                  <a:lnTo>
                    <a:pt x="557022" y="0"/>
                  </a:lnTo>
                  <a:lnTo>
                    <a:pt x="1392554" y="0"/>
                  </a:lnTo>
                  <a:lnTo>
                    <a:pt x="3342131" y="0"/>
                  </a:lnTo>
                  <a:lnTo>
                    <a:pt x="3342131" y="234696"/>
                  </a:lnTo>
                  <a:lnTo>
                    <a:pt x="3342131" y="335280"/>
                  </a:lnTo>
                  <a:lnTo>
                    <a:pt x="3342131" y="402336"/>
                  </a:lnTo>
                  <a:lnTo>
                    <a:pt x="1392554" y="402336"/>
                  </a:lnTo>
                  <a:lnTo>
                    <a:pt x="435863" y="641604"/>
                  </a:lnTo>
                  <a:lnTo>
                    <a:pt x="557022" y="402336"/>
                  </a:lnTo>
                  <a:lnTo>
                    <a:pt x="0" y="402336"/>
                  </a:lnTo>
                  <a:lnTo>
                    <a:pt x="0" y="335280"/>
                  </a:lnTo>
                  <a:lnTo>
                    <a:pt x="0" y="234696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081908" y="1572259"/>
            <a:ext cx="316357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Detailed</a:t>
            </a:r>
            <a:r>
              <a:rPr sz="1400" spc="-6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views</a:t>
            </a:r>
            <a:r>
              <a:rPr sz="1400" spc="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for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each</a:t>
            </a:r>
            <a:r>
              <a:rPr sz="1400" spc="-4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step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and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setting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518338" y="2118550"/>
            <a:ext cx="3860165" cy="835660"/>
            <a:chOff x="6518338" y="2118550"/>
            <a:chExt cx="3860165" cy="835660"/>
          </a:xfrm>
        </p:grpSpPr>
        <p:sp>
          <p:nvSpPr>
            <p:cNvPr id="14" name="object 14"/>
            <p:cNvSpPr/>
            <p:nvPr/>
          </p:nvSpPr>
          <p:spPr>
            <a:xfrm>
              <a:off x="6532626" y="2132838"/>
              <a:ext cx="3831590" cy="807085"/>
            </a:xfrm>
            <a:custGeom>
              <a:avLst/>
              <a:gdLst/>
              <a:ahLst/>
              <a:cxnLst/>
              <a:rect l="l" t="t" r="r" b="b"/>
              <a:pathLst>
                <a:path w="3831590" h="807085">
                  <a:moveTo>
                    <a:pt x="3831335" y="0"/>
                  </a:moveTo>
                  <a:lnTo>
                    <a:pt x="0" y="0"/>
                  </a:lnTo>
                  <a:lnTo>
                    <a:pt x="0" y="505967"/>
                  </a:lnTo>
                  <a:lnTo>
                    <a:pt x="638555" y="505967"/>
                  </a:lnTo>
                  <a:lnTo>
                    <a:pt x="418592" y="806958"/>
                  </a:lnTo>
                  <a:lnTo>
                    <a:pt x="1596390" y="505967"/>
                  </a:lnTo>
                  <a:lnTo>
                    <a:pt x="3831335" y="505967"/>
                  </a:lnTo>
                  <a:lnTo>
                    <a:pt x="38313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32626" y="2132838"/>
              <a:ext cx="3831590" cy="807085"/>
            </a:xfrm>
            <a:custGeom>
              <a:avLst/>
              <a:gdLst/>
              <a:ahLst/>
              <a:cxnLst/>
              <a:rect l="l" t="t" r="r" b="b"/>
              <a:pathLst>
                <a:path w="3831590" h="807085">
                  <a:moveTo>
                    <a:pt x="0" y="0"/>
                  </a:moveTo>
                  <a:lnTo>
                    <a:pt x="638555" y="0"/>
                  </a:lnTo>
                  <a:lnTo>
                    <a:pt x="1596390" y="0"/>
                  </a:lnTo>
                  <a:lnTo>
                    <a:pt x="3831335" y="0"/>
                  </a:lnTo>
                  <a:lnTo>
                    <a:pt x="3831335" y="295148"/>
                  </a:lnTo>
                  <a:lnTo>
                    <a:pt x="3831335" y="421639"/>
                  </a:lnTo>
                  <a:lnTo>
                    <a:pt x="3831335" y="505967"/>
                  </a:lnTo>
                  <a:lnTo>
                    <a:pt x="1596390" y="505967"/>
                  </a:lnTo>
                  <a:lnTo>
                    <a:pt x="418592" y="806958"/>
                  </a:lnTo>
                  <a:lnTo>
                    <a:pt x="638555" y="505967"/>
                  </a:lnTo>
                  <a:lnTo>
                    <a:pt x="0" y="505967"/>
                  </a:lnTo>
                  <a:lnTo>
                    <a:pt x="0" y="421639"/>
                  </a:lnTo>
                  <a:lnTo>
                    <a:pt x="0" y="29514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124827" y="2153538"/>
            <a:ext cx="264541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42925" marR="5080" indent="-53086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Steps</a:t>
            </a:r>
            <a:r>
              <a:rPr sz="14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of</a:t>
            </a:r>
            <a:r>
              <a:rPr sz="1400" spc="-2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the</a:t>
            </a:r>
            <a:r>
              <a:rPr sz="14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Extract,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Transform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960982"/>
                </a:solidFill>
                <a:latin typeface="Arial MT"/>
                <a:cs typeface="Arial MT"/>
              </a:rPr>
              <a:t>&amp;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Load</a:t>
            </a:r>
            <a:r>
              <a:rPr sz="1400" spc="-4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(ETL)</a:t>
            </a:r>
            <a:r>
              <a:rPr sz="14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process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94" y="3788787"/>
            <a:ext cx="12286423" cy="2294218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sz="3600" b="1" spc="-130" dirty="0" smtClean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3:</a:t>
            </a:r>
            <a:r>
              <a:rPr sz="3600" b="1" spc="-1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Analyze</a:t>
            </a:r>
            <a:r>
              <a:rPr sz="3600" b="1" spc="-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sz="3600" b="1" spc="-9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 smtClean="0">
                <a:solidFill>
                  <a:schemeClr val="bg1"/>
                </a:solidFill>
                <a:latin typeface="+mn-lt"/>
                <a:cs typeface="Arial MT"/>
              </a:rPr>
              <a:t>Enhance</a:t>
            </a:r>
            <a:endParaRPr sz="3600" b="1" dirty="0">
              <a:solidFill>
                <a:schemeClr val="bg1"/>
              </a:solidFill>
              <a:latin typeface="+mn-l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lang="en-US" sz="54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</a:t>
            </a:r>
            <a:r>
              <a:rPr sz="54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54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6</a:t>
            </a:r>
            <a:r>
              <a:rPr lang="en-US" sz="5400" b="1" spc="-15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- </a:t>
            </a:r>
            <a:r>
              <a:rPr sz="54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5400" b="1" spc="-105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Signavio</a:t>
            </a:r>
            <a:r>
              <a:rPr sz="54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Process</a:t>
            </a:r>
            <a:r>
              <a:rPr sz="5400" b="1" spc="-3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Intelligence</a:t>
            </a:r>
            <a:r>
              <a:rPr sz="54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</a:t>
            </a:r>
            <a:r>
              <a:rPr sz="5400" b="1" spc="-14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Action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–</a:t>
            </a:r>
            <a:r>
              <a:rPr sz="5400" b="1" spc="-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Part </a:t>
            </a:r>
            <a:r>
              <a:rPr sz="5400" b="1" spc="-5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1</a:t>
            </a:r>
            <a:endParaRPr sz="54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F3E4D5-2D71-4C18-AA98-648C9AA7CA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59C2898-EB8D-495E-9F25-C0BF7C327247}"/>
              </a:ext>
            </a:extLst>
          </p:cNvPr>
          <p:cNvSpPr/>
          <p:nvPr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E3E3C68-6C8A-489B-BBF7-A8DC277DF26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6094" y="3848123"/>
            <a:ext cx="11939706" cy="963349"/>
          </a:xfrm>
        </p:spPr>
        <p:txBody>
          <a:bodyPr/>
          <a:lstStyle/>
          <a:p>
            <a:r>
              <a:rPr lang="en-US" sz="6000" spc="-5" dirty="0">
                <a:solidFill>
                  <a:srgbClr val="EFAB00"/>
                </a:solidFill>
                <a:cs typeface="Arial"/>
              </a:rPr>
              <a:t>3</a:t>
            </a:r>
            <a:r>
              <a:rPr lang="en-US" sz="6000" spc="-5" dirty="0" smtClean="0">
                <a:solidFill>
                  <a:srgbClr val="EFAB00"/>
                </a:solidFill>
                <a:cs typeface="Arial"/>
              </a:rPr>
              <a:t>:1-</a:t>
            </a:r>
            <a:r>
              <a:rPr lang="en-US" sz="6000" spc="-10" dirty="0" smtClean="0">
                <a:solidFill>
                  <a:srgbClr val="EFAB00"/>
                </a:solidFill>
                <a:cs typeface="Arial"/>
              </a:rPr>
              <a:t>Introduction</a:t>
            </a:r>
            <a:r>
              <a:rPr lang="en-US" sz="6000" spc="-60" dirty="0" smtClean="0">
                <a:solidFill>
                  <a:srgbClr val="EFAB00"/>
                </a:solidFill>
                <a:cs typeface="Arial"/>
              </a:rPr>
              <a:t> </a:t>
            </a:r>
            <a:r>
              <a:rPr lang="en-US" sz="6000" dirty="0" smtClean="0">
                <a:solidFill>
                  <a:srgbClr val="EFAB00"/>
                </a:solidFill>
                <a:cs typeface="Arial"/>
              </a:rPr>
              <a:t>to</a:t>
            </a:r>
            <a:r>
              <a:rPr lang="en-US" sz="6000" spc="-15" dirty="0" smtClean="0">
                <a:solidFill>
                  <a:srgbClr val="EFAB00"/>
                </a:solidFill>
                <a:cs typeface="Arial"/>
              </a:rPr>
              <a:t> </a:t>
            </a:r>
            <a:r>
              <a:rPr lang="en-US" sz="6000" dirty="0">
                <a:solidFill>
                  <a:srgbClr val="EFAB00"/>
                </a:solidFill>
                <a:cs typeface="Arial"/>
              </a:rPr>
              <a:t>SAP</a:t>
            </a:r>
            <a:r>
              <a:rPr lang="en-US" sz="6000" spc="30" dirty="0">
                <a:solidFill>
                  <a:srgbClr val="EFAB00"/>
                </a:solidFill>
                <a:cs typeface="Arial"/>
              </a:rPr>
              <a:t> </a:t>
            </a:r>
            <a:r>
              <a:rPr lang="en-US" sz="6000" dirty="0">
                <a:solidFill>
                  <a:srgbClr val="EFAB00"/>
                </a:solidFill>
                <a:cs typeface="Arial"/>
              </a:rPr>
              <a:t>Signavio</a:t>
            </a:r>
            <a:r>
              <a:rPr lang="en-US" sz="6000" spc="-30" dirty="0">
                <a:solidFill>
                  <a:srgbClr val="EFAB00"/>
                </a:solidFill>
                <a:cs typeface="Arial"/>
              </a:rPr>
              <a:t> </a:t>
            </a:r>
            <a:r>
              <a:rPr lang="en-US" sz="6000" spc="-10" dirty="0">
                <a:solidFill>
                  <a:srgbClr val="EFAB00"/>
                </a:solidFill>
                <a:cs typeface="Arial"/>
              </a:rPr>
              <a:t>Process </a:t>
            </a:r>
            <a:r>
              <a:rPr lang="en-US" sz="6000" spc="-10" dirty="0" smtClean="0">
                <a:solidFill>
                  <a:srgbClr val="EFAB00"/>
                </a:solidFill>
                <a:cs typeface="Arial"/>
              </a:rPr>
              <a:t>Insights</a:t>
            </a:r>
            <a:endParaRPr lang="en-US" sz="6000" dirty="0">
              <a:cs typeface="Arial"/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1F3563DD-A340-4209-81D6-F2203777B02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62026" y="3296936"/>
            <a:ext cx="11124671" cy="551187"/>
          </a:xfrm>
        </p:spPr>
        <p:txBody>
          <a:bodyPr/>
          <a:lstStyle/>
          <a:p>
            <a:pPr marL="12700">
              <a:spcBef>
                <a:spcPts val="310"/>
              </a:spcBef>
            </a:pPr>
            <a:r>
              <a:rPr lang="en-US" sz="2800" dirty="0" smtClean="0">
                <a:solidFill>
                  <a:schemeClr val="bg1"/>
                </a:solidFill>
                <a:latin typeface="+mn-lt"/>
                <a:cs typeface="Arial MT"/>
              </a:rPr>
              <a:t>UNIT:3- Analyze </a:t>
            </a:r>
            <a:r>
              <a:rPr lang="en-US" sz="3600" dirty="0" smtClean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lang="en-US" sz="2800" dirty="0" smtClean="0">
                <a:solidFill>
                  <a:schemeClr val="bg1"/>
                </a:solidFill>
                <a:latin typeface="+mn-lt"/>
                <a:cs typeface="Arial MT"/>
              </a:rPr>
              <a:t> Enhance</a:t>
            </a:r>
            <a:endParaRPr lang="en-US" sz="2800" dirty="0">
              <a:solidFill>
                <a:schemeClr val="bg1"/>
              </a:solidFill>
              <a:latin typeface="+mn-lt"/>
              <a:cs typeface="Arial M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57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280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43160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Example: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out-of-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the-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box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dashboard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1439" y="1116963"/>
            <a:ext cx="11090960" cy="5512437"/>
            <a:chOff x="1244853" y="1627377"/>
            <a:chExt cx="9708515" cy="47250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203" y="1633727"/>
              <a:ext cx="9695688" cy="47122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48028" y="1630552"/>
              <a:ext cx="9702165" cy="4718685"/>
            </a:xfrm>
            <a:custGeom>
              <a:avLst/>
              <a:gdLst/>
              <a:ahLst/>
              <a:cxnLst/>
              <a:rect l="l" t="t" r="r" b="b"/>
              <a:pathLst>
                <a:path w="9702165" h="4718685">
                  <a:moveTo>
                    <a:pt x="0" y="4718558"/>
                  </a:moveTo>
                  <a:lnTo>
                    <a:pt x="9702038" y="4718558"/>
                  </a:lnTo>
                  <a:lnTo>
                    <a:pt x="9702038" y="0"/>
                  </a:lnTo>
                  <a:lnTo>
                    <a:pt x="0" y="0"/>
                  </a:lnTo>
                  <a:lnTo>
                    <a:pt x="0" y="471855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28002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Get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started: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dashboard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creation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91439" y="1354929"/>
            <a:ext cx="11167161" cy="5274472"/>
            <a:chOff x="1022350" y="1422653"/>
            <a:chExt cx="10154920" cy="49282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633727"/>
              <a:ext cx="10142220" cy="471068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5525" y="1630552"/>
              <a:ext cx="10148570" cy="4717415"/>
            </a:xfrm>
            <a:custGeom>
              <a:avLst/>
              <a:gdLst/>
              <a:ahLst/>
              <a:cxnLst/>
              <a:rect l="l" t="t" r="r" b="b"/>
              <a:pathLst>
                <a:path w="10148570" h="4717415">
                  <a:moveTo>
                    <a:pt x="0" y="4717034"/>
                  </a:moveTo>
                  <a:lnTo>
                    <a:pt x="10148570" y="4717034"/>
                  </a:lnTo>
                  <a:lnTo>
                    <a:pt x="10148570" y="0"/>
                  </a:lnTo>
                  <a:lnTo>
                    <a:pt x="0" y="0"/>
                  </a:lnTo>
                  <a:lnTo>
                    <a:pt x="0" y="4717034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52154" y="2736341"/>
              <a:ext cx="2150745" cy="393700"/>
            </a:xfrm>
            <a:custGeom>
              <a:avLst/>
              <a:gdLst/>
              <a:ahLst/>
              <a:cxnLst/>
              <a:rect l="l" t="t" r="r" b="b"/>
              <a:pathLst>
                <a:path w="2150745" h="393700">
                  <a:moveTo>
                    <a:pt x="0" y="393191"/>
                  </a:moveTo>
                  <a:lnTo>
                    <a:pt x="2150363" y="393191"/>
                  </a:lnTo>
                  <a:lnTo>
                    <a:pt x="2150363" y="0"/>
                  </a:lnTo>
                  <a:lnTo>
                    <a:pt x="0" y="0"/>
                  </a:lnTo>
                  <a:lnTo>
                    <a:pt x="0" y="393191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87764" y="1422653"/>
              <a:ext cx="85725" cy="1277620"/>
            </a:xfrm>
            <a:custGeom>
              <a:avLst/>
              <a:gdLst/>
              <a:ahLst/>
              <a:cxnLst/>
              <a:rect l="l" t="t" r="r" b="b"/>
              <a:pathLst>
                <a:path w="85725" h="1277620">
                  <a:moveTo>
                    <a:pt x="28575" y="1191514"/>
                  </a:moveTo>
                  <a:lnTo>
                    <a:pt x="0" y="1191514"/>
                  </a:lnTo>
                  <a:lnTo>
                    <a:pt x="42925" y="1277239"/>
                  </a:lnTo>
                  <a:lnTo>
                    <a:pt x="78560" y="1205865"/>
                  </a:lnTo>
                  <a:lnTo>
                    <a:pt x="28575" y="1205865"/>
                  </a:lnTo>
                  <a:lnTo>
                    <a:pt x="28575" y="1191514"/>
                  </a:lnTo>
                  <a:close/>
                </a:path>
                <a:path w="85725" h="1277620">
                  <a:moveTo>
                    <a:pt x="57150" y="0"/>
                  </a:moveTo>
                  <a:lnTo>
                    <a:pt x="28575" y="0"/>
                  </a:lnTo>
                  <a:lnTo>
                    <a:pt x="28575" y="1205865"/>
                  </a:lnTo>
                  <a:lnTo>
                    <a:pt x="57150" y="1205865"/>
                  </a:lnTo>
                  <a:lnTo>
                    <a:pt x="57150" y="0"/>
                  </a:lnTo>
                  <a:close/>
                </a:path>
                <a:path w="85725" h="1277620">
                  <a:moveTo>
                    <a:pt x="85725" y="1191514"/>
                  </a:moveTo>
                  <a:lnTo>
                    <a:pt x="57150" y="1191514"/>
                  </a:lnTo>
                  <a:lnTo>
                    <a:pt x="57150" y="1205865"/>
                  </a:lnTo>
                  <a:lnTo>
                    <a:pt x="78560" y="1205865"/>
                  </a:lnTo>
                  <a:lnTo>
                    <a:pt x="85725" y="1191514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166354" y="1095883"/>
            <a:ext cx="365442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960982"/>
                </a:solidFill>
                <a:latin typeface="Arial MT"/>
                <a:cs typeface="Arial MT"/>
              </a:rPr>
              <a:t>Create</a:t>
            </a:r>
            <a:r>
              <a:rPr sz="1600" b="1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 MT"/>
                <a:cs typeface="Arial MT"/>
              </a:rPr>
              <a:t>or</a:t>
            </a:r>
            <a:r>
              <a:rPr sz="1600" b="1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 MT"/>
                <a:cs typeface="Arial MT"/>
              </a:rPr>
              <a:t>import</a:t>
            </a:r>
            <a:r>
              <a:rPr sz="1600" b="1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 MT"/>
                <a:cs typeface="Arial MT"/>
              </a:rPr>
              <a:t>existing</a:t>
            </a:r>
            <a:r>
              <a:rPr sz="1600" b="1" spc="-10" dirty="0">
                <a:solidFill>
                  <a:srgbClr val="960982"/>
                </a:solidFill>
                <a:latin typeface="Arial MT"/>
                <a:cs typeface="Arial MT"/>
              </a:rPr>
              <a:t> dashboard</a:t>
            </a:r>
            <a:endParaRPr sz="1600" b="1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1" y="268669"/>
            <a:ext cx="571500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5" dirty="0"/>
              <a:t> </a:t>
            </a:r>
            <a:r>
              <a:rPr dirty="0"/>
              <a:t>Signavio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Intelligence</a:t>
            </a:r>
            <a:r>
              <a:rPr spc="-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action</a:t>
            </a:r>
            <a:r>
              <a:rPr spc="-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15" dirty="0"/>
              <a:t> </a:t>
            </a:r>
            <a:r>
              <a:rPr spc="-50" dirty="0"/>
              <a:t>1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Get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started: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dashboard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creation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26922" y="1539621"/>
            <a:ext cx="10147300" cy="4808220"/>
            <a:chOff x="1026922" y="1539621"/>
            <a:chExt cx="10147300" cy="48082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3272" y="1633728"/>
              <a:ext cx="10134600" cy="47076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30097" y="1630553"/>
              <a:ext cx="10140950" cy="4714240"/>
            </a:xfrm>
            <a:custGeom>
              <a:avLst/>
              <a:gdLst/>
              <a:ahLst/>
              <a:cxnLst/>
              <a:rect l="l" t="t" r="r" b="b"/>
              <a:pathLst>
                <a:path w="10140950" h="4714240">
                  <a:moveTo>
                    <a:pt x="0" y="4713986"/>
                  </a:moveTo>
                  <a:lnTo>
                    <a:pt x="10140950" y="4713986"/>
                  </a:lnTo>
                  <a:lnTo>
                    <a:pt x="10140950" y="0"/>
                  </a:lnTo>
                  <a:lnTo>
                    <a:pt x="0" y="0"/>
                  </a:lnTo>
                  <a:lnTo>
                    <a:pt x="0" y="471398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54617" y="2167890"/>
              <a:ext cx="707390" cy="264160"/>
            </a:xfrm>
            <a:custGeom>
              <a:avLst/>
              <a:gdLst/>
              <a:ahLst/>
              <a:cxnLst/>
              <a:rect l="l" t="t" r="r" b="b"/>
              <a:pathLst>
                <a:path w="707390" h="264160">
                  <a:moveTo>
                    <a:pt x="0" y="263651"/>
                  </a:moveTo>
                  <a:lnTo>
                    <a:pt x="707135" y="263651"/>
                  </a:lnTo>
                  <a:lnTo>
                    <a:pt x="707135" y="0"/>
                  </a:lnTo>
                  <a:lnTo>
                    <a:pt x="0" y="0"/>
                  </a:lnTo>
                  <a:lnTo>
                    <a:pt x="0" y="263651"/>
                  </a:lnTo>
                  <a:close/>
                </a:path>
              </a:pathLst>
            </a:custGeom>
            <a:ln w="380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97390" y="1539621"/>
              <a:ext cx="252095" cy="628015"/>
            </a:xfrm>
            <a:custGeom>
              <a:avLst/>
              <a:gdLst/>
              <a:ahLst/>
              <a:cxnLst/>
              <a:rect l="l" t="t" r="r" b="b"/>
              <a:pathLst>
                <a:path w="252095" h="628014">
                  <a:moveTo>
                    <a:pt x="0" y="532256"/>
                  </a:moveTo>
                  <a:lnTo>
                    <a:pt x="10794" y="627506"/>
                  </a:lnTo>
                  <a:lnTo>
                    <a:pt x="76749" y="565276"/>
                  </a:lnTo>
                  <a:lnTo>
                    <a:pt x="48767" y="565276"/>
                  </a:lnTo>
                  <a:lnTo>
                    <a:pt x="21843" y="555498"/>
                  </a:lnTo>
                  <a:lnTo>
                    <a:pt x="26760" y="542049"/>
                  </a:lnTo>
                  <a:lnTo>
                    <a:pt x="0" y="532256"/>
                  </a:lnTo>
                  <a:close/>
                </a:path>
                <a:path w="252095" h="628014">
                  <a:moveTo>
                    <a:pt x="26760" y="542049"/>
                  </a:moveTo>
                  <a:lnTo>
                    <a:pt x="21843" y="555498"/>
                  </a:lnTo>
                  <a:lnTo>
                    <a:pt x="48767" y="565276"/>
                  </a:lnTo>
                  <a:lnTo>
                    <a:pt x="53661" y="551893"/>
                  </a:lnTo>
                  <a:lnTo>
                    <a:pt x="26760" y="542049"/>
                  </a:lnTo>
                  <a:close/>
                </a:path>
                <a:path w="252095" h="628014">
                  <a:moveTo>
                    <a:pt x="53661" y="551893"/>
                  </a:moveTo>
                  <a:lnTo>
                    <a:pt x="48767" y="565276"/>
                  </a:lnTo>
                  <a:lnTo>
                    <a:pt x="76749" y="565276"/>
                  </a:lnTo>
                  <a:lnTo>
                    <a:pt x="80517" y="561720"/>
                  </a:lnTo>
                  <a:lnTo>
                    <a:pt x="53661" y="551893"/>
                  </a:lnTo>
                  <a:close/>
                </a:path>
                <a:path w="252095" h="628014">
                  <a:moveTo>
                    <a:pt x="224916" y="0"/>
                  </a:moveTo>
                  <a:lnTo>
                    <a:pt x="26760" y="542049"/>
                  </a:lnTo>
                  <a:lnTo>
                    <a:pt x="53661" y="551893"/>
                  </a:lnTo>
                  <a:lnTo>
                    <a:pt x="251840" y="9905"/>
                  </a:lnTo>
                  <a:lnTo>
                    <a:pt x="224916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3470" y="2574798"/>
              <a:ext cx="292735" cy="257810"/>
            </a:xfrm>
            <a:custGeom>
              <a:avLst/>
              <a:gdLst/>
              <a:ahLst/>
              <a:cxnLst/>
              <a:rect l="l" t="t" r="r" b="b"/>
              <a:pathLst>
                <a:path w="292734" h="257810">
                  <a:moveTo>
                    <a:pt x="0" y="257555"/>
                  </a:moveTo>
                  <a:lnTo>
                    <a:pt x="292607" y="257555"/>
                  </a:lnTo>
                  <a:lnTo>
                    <a:pt x="292607" y="0"/>
                  </a:lnTo>
                  <a:lnTo>
                    <a:pt x="0" y="0"/>
                  </a:lnTo>
                  <a:lnTo>
                    <a:pt x="0" y="257555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499093" y="1167765"/>
            <a:ext cx="1543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60982"/>
                </a:solidFill>
                <a:latin typeface="Arial MT"/>
                <a:cs typeface="Arial MT"/>
              </a:rPr>
              <a:t>Create</a:t>
            </a:r>
            <a:r>
              <a:rPr sz="18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960982"/>
                </a:solidFill>
                <a:latin typeface="Arial MT"/>
                <a:cs typeface="Arial MT"/>
              </a:rPr>
              <a:t>widgets</a:t>
            </a:r>
            <a:endParaRPr sz="18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16507" y="2545841"/>
            <a:ext cx="10426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Filter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30046" y="6012941"/>
            <a:ext cx="1826260" cy="257810"/>
          </a:xfrm>
          <a:custGeom>
            <a:avLst/>
            <a:gdLst/>
            <a:ahLst/>
            <a:cxnLst/>
            <a:rect l="l" t="t" r="r" b="b"/>
            <a:pathLst>
              <a:path w="1826260" h="257810">
                <a:moveTo>
                  <a:pt x="0" y="257555"/>
                </a:moveTo>
                <a:lnTo>
                  <a:pt x="1825752" y="257555"/>
                </a:lnTo>
                <a:lnTo>
                  <a:pt x="1825752" y="0"/>
                </a:lnTo>
                <a:lnTo>
                  <a:pt x="0" y="0"/>
                </a:lnTo>
                <a:lnTo>
                  <a:pt x="0" y="257555"/>
                </a:lnTo>
                <a:close/>
              </a:path>
            </a:pathLst>
          </a:custGeom>
          <a:ln w="3810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00577" y="5995517"/>
            <a:ext cx="18313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Dashboard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pages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 animBg="1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280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9050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Create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widget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439" y="1116963"/>
            <a:ext cx="10681005" cy="52228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9132" y="1628267"/>
            <a:ext cx="993140" cy="448309"/>
          </a:xfrm>
          <a:prstGeom prst="rect">
            <a:avLst/>
          </a:prstGeom>
          <a:solidFill>
            <a:srgbClr val="96098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45"/>
              </a:lnSpc>
            </a:pPr>
            <a:r>
              <a:rPr sz="3150" spc="-20" dirty="0">
                <a:solidFill>
                  <a:srgbClr val="FFFFFF"/>
                </a:solidFill>
                <a:latin typeface="Arial MT"/>
                <a:cs typeface="Arial MT"/>
              </a:rPr>
              <a:t>SIGN</a:t>
            </a:r>
            <a:endParaRPr sz="315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79064" y="1628267"/>
            <a:ext cx="279400" cy="448309"/>
          </a:xfrm>
          <a:prstGeom prst="rect">
            <a:avLst/>
          </a:prstGeom>
          <a:solidFill>
            <a:srgbClr val="C00CA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45"/>
              </a:lnSpc>
            </a:pPr>
            <a:r>
              <a:rPr sz="3150" dirty="0">
                <a:solidFill>
                  <a:schemeClr val="bg1"/>
                </a:solidFill>
                <a:latin typeface="Arial MT"/>
                <a:cs typeface="Arial MT"/>
              </a:rPr>
              <a:t>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45764" y="1628267"/>
            <a:ext cx="235585" cy="448309"/>
          </a:xfrm>
          <a:prstGeom prst="rect">
            <a:avLst/>
          </a:prstGeom>
          <a:solidFill>
            <a:srgbClr val="D7D7D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45"/>
              </a:lnSpc>
            </a:pPr>
            <a:r>
              <a:rPr sz="315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3150" dirty="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65325" y="2126360"/>
            <a:ext cx="567690" cy="829310"/>
          </a:xfrm>
          <a:custGeom>
            <a:avLst/>
            <a:gdLst/>
            <a:ahLst/>
            <a:cxnLst/>
            <a:rect l="l" t="t" r="r" b="b"/>
            <a:pathLst>
              <a:path w="567689" h="829310">
                <a:moveTo>
                  <a:pt x="12573" y="734060"/>
                </a:moveTo>
                <a:lnTo>
                  <a:pt x="0" y="829183"/>
                </a:lnTo>
                <a:lnTo>
                  <a:pt x="83565" y="782192"/>
                </a:lnTo>
                <a:lnTo>
                  <a:pt x="77384" y="778001"/>
                </a:lnTo>
                <a:lnTo>
                  <a:pt x="51815" y="778001"/>
                </a:lnTo>
                <a:lnTo>
                  <a:pt x="28193" y="762000"/>
                </a:lnTo>
                <a:lnTo>
                  <a:pt x="36242" y="750108"/>
                </a:lnTo>
                <a:lnTo>
                  <a:pt x="12573" y="734060"/>
                </a:lnTo>
                <a:close/>
              </a:path>
              <a:path w="567689" h="829310">
                <a:moveTo>
                  <a:pt x="36242" y="750108"/>
                </a:moveTo>
                <a:lnTo>
                  <a:pt x="28193" y="762000"/>
                </a:lnTo>
                <a:lnTo>
                  <a:pt x="51815" y="778001"/>
                </a:lnTo>
                <a:lnTo>
                  <a:pt x="59858" y="766119"/>
                </a:lnTo>
                <a:lnTo>
                  <a:pt x="36242" y="750108"/>
                </a:lnTo>
                <a:close/>
              </a:path>
              <a:path w="567689" h="829310">
                <a:moveTo>
                  <a:pt x="59858" y="766119"/>
                </a:moveTo>
                <a:lnTo>
                  <a:pt x="51815" y="778001"/>
                </a:lnTo>
                <a:lnTo>
                  <a:pt x="77384" y="778001"/>
                </a:lnTo>
                <a:lnTo>
                  <a:pt x="59858" y="766119"/>
                </a:lnTo>
                <a:close/>
              </a:path>
              <a:path w="567689" h="829310">
                <a:moveTo>
                  <a:pt x="543941" y="0"/>
                </a:moveTo>
                <a:lnTo>
                  <a:pt x="36242" y="750108"/>
                </a:lnTo>
                <a:lnTo>
                  <a:pt x="59858" y="766119"/>
                </a:lnTo>
                <a:lnTo>
                  <a:pt x="567563" y="16001"/>
                </a:lnTo>
                <a:lnTo>
                  <a:pt x="543941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51329" y="2917063"/>
            <a:ext cx="10433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960982"/>
                </a:solidFill>
                <a:latin typeface="Arial MT"/>
                <a:cs typeface="Arial MT"/>
              </a:rPr>
              <a:t>Analytics</a:t>
            </a:r>
            <a:endParaRPr sz="20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42057" y="2134107"/>
            <a:ext cx="85725" cy="821690"/>
          </a:xfrm>
          <a:custGeom>
            <a:avLst/>
            <a:gdLst/>
            <a:ahLst/>
            <a:cxnLst/>
            <a:rect l="l" t="t" r="r" b="b"/>
            <a:pathLst>
              <a:path w="85725" h="821689">
                <a:moveTo>
                  <a:pt x="0" y="735076"/>
                </a:moveTo>
                <a:lnTo>
                  <a:pt x="41529" y="821436"/>
                </a:lnTo>
                <a:lnTo>
                  <a:pt x="78534" y="750188"/>
                </a:lnTo>
                <a:lnTo>
                  <a:pt x="56895" y="750188"/>
                </a:lnTo>
                <a:lnTo>
                  <a:pt x="28320" y="749807"/>
                </a:lnTo>
                <a:lnTo>
                  <a:pt x="28536" y="735498"/>
                </a:lnTo>
                <a:lnTo>
                  <a:pt x="0" y="735076"/>
                </a:lnTo>
                <a:close/>
              </a:path>
              <a:path w="85725" h="821689">
                <a:moveTo>
                  <a:pt x="28536" y="735498"/>
                </a:moveTo>
                <a:lnTo>
                  <a:pt x="28320" y="749807"/>
                </a:lnTo>
                <a:lnTo>
                  <a:pt x="56895" y="750188"/>
                </a:lnTo>
                <a:lnTo>
                  <a:pt x="57111" y="735922"/>
                </a:lnTo>
                <a:lnTo>
                  <a:pt x="28536" y="735498"/>
                </a:lnTo>
                <a:close/>
              </a:path>
              <a:path w="85725" h="821689">
                <a:moveTo>
                  <a:pt x="57111" y="735922"/>
                </a:moveTo>
                <a:lnTo>
                  <a:pt x="56895" y="750188"/>
                </a:lnTo>
                <a:lnTo>
                  <a:pt x="78534" y="750188"/>
                </a:lnTo>
                <a:lnTo>
                  <a:pt x="85725" y="736345"/>
                </a:lnTo>
                <a:lnTo>
                  <a:pt x="57111" y="735922"/>
                </a:lnTo>
                <a:close/>
              </a:path>
              <a:path w="85725" h="821689">
                <a:moveTo>
                  <a:pt x="39624" y="0"/>
                </a:moveTo>
                <a:lnTo>
                  <a:pt x="28536" y="735498"/>
                </a:lnTo>
                <a:lnTo>
                  <a:pt x="57111" y="735922"/>
                </a:lnTo>
                <a:lnTo>
                  <a:pt x="68199" y="507"/>
                </a:lnTo>
                <a:lnTo>
                  <a:pt x="39624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85160" y="2125852"/>
            <a:ext cx="626110" cy="829944"/>
          </a:xfrm>
          <a:custGeom>
            <a:avLst/>
            <a:gdLst/>
            <a:ahLst/>
            <a:cxnLst/>
            <a:rect l="l" t="t" r="r" b="b"/>
            <a:pathLst>
              <a:path w="626110" h="829944">
                <a:moveTo>
                  <a:pt x="562924" y="769585"/>
                </a:moveTo>
                <a:lnTo>
                  <a:pt x="540130" y="786638"/>
                </a:lnTo>
                <a:lnTo>
                  <a:pt x="625728" y="829691"/>
                </a:lnTo>
                <a:lnTo>
                  <a:pt x="616956" y="781050"/>
                </a:lnTo>
                <a:lnTo>
                  <a:pt x="571500" y="781050"/>
                </a:lnTo>
                <a:lnTo>
                  <a:pt x="562924" y="769585"/>
                </a:lnTo>
                <a:close/>
              </a:path>
              <a:path w="626110" h="829944">
                <a:moveTo>
                  <a:pt x="585803" y="752468"/>
                </a:moveTo>
                <a:lnTo>
                  <a:pt x="562924" y="769585"/>
                </a:lnTo>
                <a:lnTo>
                  <a:pt x="571500" y="781050"/>
                </a:lnTo>
                <a:lnTo>
                  <a:pt x="594360" y="763905"/>
                </a:lnTo>
                <a:lnTo>
                  <a:pt x="585803" y="752468"/>
                </a:lnTo>
                <a:close/>
              </a:path>
              <a:path w="626110" h="829944">
                <a:moveTo>
                  <a:pt x="608711" y="735330"/>
                </a:moveTo>
                <a:lnTo>
                  <a:pt x="585803" y="752468"/>
                </a:lnTo>
                <a:lnTo>
                  <a:pt x="594360" y="763905"/>
                </a:lnTo>
                <a:lnTo>
                  <a:pt x="571500" y="781050"/>
                </a:lnTo>
                <a:lnTo>
                  <a:pt x="616956" y="781050"/>
                </a:lnTo>
                <a:lnTo>
                  <a:pt x="608711" y="735330"/>
                </a:lnTo>
                <a:close/>
              </a:path>
              <a:path w="626110" h="829944">
                <a:moveTo>
                  <a:pt x="22859" y="0"/>
                </a:moveTo>
                <a:lnTo>
                  <a:pt x="0" y="17018"/>
                </a:lnTo>
                <a:lnTo>
                  <a:pt x="562924" y="769585"/>
                </a:lnTo>
                <a:lnTo>
                  <a:pt x="585803" y="752468"/>
                </a:lnTo>
                <a:lnTo>
                  <a:pt x="22859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79119" y="2917063"/>
            <a:ext cx="100139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960982"/>
                </a:solidFill>
                <a:latin typeface="Arial MT"/>
                <a:cs typeface="Arial MT"/>
              </a:rPr>
              <a:t>Signavio</a:t>
            </a:r>
            <a:endParaRPr sz="20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64128" y="2917063"/>
            <a:ext cx="11595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960982"/>
                </a:solidFill>
                <a:latin typeface="Arial MT"/>
                <a:cs typeface="Arial MT"/>
              </a:rPr>
              <a:t>Language</a:t>
            </a:r>
            <a:endParaRPr sz="20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9727" y="3977980"/>
            <a:ext cx="4509135" cy="172910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000" dirty="0">
                <a:solidFill>
                  <a:srgbClr val="EFAB00"/>
                </a:solidFill>
                <a:latin typeface="Arial MT"/>
                <a:cs typeface="Arial MT"/>
              </a:rPr>
              <a:t>It</a:t>
            </a:r>
            <a:r>
              <a:rPr sz="2000" spc="-4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FAB00"/>
                </a:solidFill>
                <a:latin typeface="Arial MT"/>
                <a:cs typeface="Arial MT"/>
              </a:rPr>
              <a:t>provides</a:t>
            </a:r>
            <a:r>
              <a:rPr sz="2000" spc="-2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FAB00"/>
                </a:solidFill>
                <a:latin typeface="Arial MT"/>
                <a:cs typeface="Arial MT"/>
              </a:rPr>
              <a:t>an</a:t>
            </a:r>
            <a:r>
              <a:rPr sz="2000" spc="-25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FAB00"/>
                </a:solidFill>
                <a:latin typeface="Arial MT"/>
                <a:cs typeface="Arial MT"/>
              </a:rPr>
              <a:t>“editable</a:t>
            </a:r>
            <a:r>
              <a:rPr sz="2000" spc="-35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FAB00"/>
                </a:solidFill>
                <a:latin typeface="Arial MT"/>
                <a:cs typeface="Arial MT"/>
              </a:rPr>
              <a:t>backend”</a:t>
            </a:r>
            <a:r>
              <a:rPr sz="2000" spc="-55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EFAB00"/>
                </a:solidFill>
                <a:latin typeface="Arial MT"/>
                <a:cs typeface="Arial MT"/>
              </a:rPr>
              <a:t>to</a:t>
            </a:r>
            <a:endParaRPr sz="2000" dirty="0">
              <a:solidFill>
                <a:srgbClr val="EFAB00"/>
              </a:solidFill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create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in-</a:t>
            </a:r>
            <a:r>
              <a:rPr sz="1800" dirty="0">
                <a:latin typeface="Arial MT"/>
                <a:cs typeface="Arial MT"/>
              </a:rPr>
              <a:t>depth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10" dirty="0">
                <a:latin typeface="Arial MT"/>
                <a:cs typeface="Arial MT"/>
              </a:rPr>
              <a:t> queries</a:t>
            </a:r>
            <a:endParaRPr sz="1800" dirty="0">
              <a:latin typeface="Arial MT"/>
              <a:cs typeface="Arial MT"/>
            </a:endParaRPr>
          </a:p>
          <a:p>
            <a:pPr marL="191135" marR="38481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2405" algn="l"/>
              </a:tabLst>
            </a:pPr>
            <a:r>
              <a:rPr sz="1800" dirty="0">
                <a:latin typeface="Arial MT"/>
                <a:cs typeface="Arial MT"/>
              </a:rPr>
              <a:t>retrieve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perform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calculations, 	</a:t>
            </a:r>
            <a:r>
              <a:rPr sz="1800" dirty="0">
                <a:latin typeface="Arial MT"/>
                <a:cs typeface="Arial MT"/>
              </a:rPr>
              <a:t>independent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“clickable”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interface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visualize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results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meaningful</a:t>
            </a:r>
            <a:r>
              <a:rPr sz="1800" spc="-10" dirty="0">
                <a:latin typeface="Arial MT"/>
                <a:cs typeface="Arial MT"/>
              </a:rPr>
              <a:t> charts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61707" y="2301367"/>
            <a:ext cx="4825493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SIGNAL</a:t>
            </a:r>
            <a:r>
              <a:rPr sz="2000" i="1" spc="-5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is</a:t>
            </a:r>
            <a:r>
              <a:rPr sz="2000" i="1" spc="-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our</a:t>
            </a:r>
            <a:r>
              <a:rPr sz="2000" i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dedicated</a:t>
            </a:r>
            <a:r>
              <a:rPr sz="2000" i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query</a:t>
            </a:r>
            <a:r>
              <a:rPr sz="2000" i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960982"/>
                </a:solidFill>
                <a:latin typeface="Arial"/>
                <a:cs typeface="Arial"/>
              </a:rPr>
              <a:t>language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for</a:t>
            </a:r>
            <a:r>
              <a:rPr sz="2000" i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r>
              <a:rPr sz="2000" i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analysis.</a:t>
            </a:r>
            <a:r>
              <a:rPr sz="2000" i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Read</a:t>
            </a:r>
            <a:r>
              <a:rPr sz="2000" i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more</a:t>
            </a:r>
            <a:r>
              <a:rPr sz="2000" i="1" spc="-1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in </a:t>
            </a:r>
            <a:r>
              <a:rPr sz="2000" i="1" spc="-25" dirty="0">
                <a:solidFill>
                  <a:srgbClr val="960982"/>
                </a:solidFill>
                <a:latin typeface="Arial"/>
                <a:cs typeface="Arial"/>
              </a:rPr>
              <a:t>our </a:t>
            </a:r>
            <a:r>
              <a:rPr sz="2000" i="1" u="sng" dirty="0">
                <a:solidFill>
                  <a:srgbClr val="EFAB00"/>
                </a:solidFill>
                <a:uFill>
                  <a:solidFill>
                    <a:srgbClr val="EFAB00"/>
                  </a:solidFill>
                </a:uFill>
                <a:latin typeface="Arial"/>
                <a:cs typeface="Arial"/>
                <a:hlinkClick r:id="rId2"/>
              </a:rPr>
              <a:t>SIGNAL</a:t>
            </a:r>
            <a:r>
              <a:rPr sz="2000" i="1" u="sng" spc="-60" dirty="0">
                <a:solidFill>
                  <a:srgbClr val="EFAB00"/>
                </a:solidFill>
                <a:uFill>
                  <a:solidFill>
                    <a:srgbClr val="EFAB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2000" i="1" u="sng" spc="-10" dirty="0">
                <a:solidFill>
                  <a:srgbClr val="EFAB00"/>
                </a:solidFill>
                <a:uFill>
                  <a:solidFill>
                    <a:srgbClr val="EFAB00"/>
                  </a:solidFill>
                </a:uFill>
                <a:latin typeface="Arial"/>
                <a:cs typeface="Arial"/>
                <a:hlinkClick r:id="rId2"/>
              </a:rPr>
              <a:t>guide</a:t>
            </a:r>
            <a:r>
              <a:rPr sz="2000" i="1" spc="-10" dirty="0">
                <a:solidFill>
                  <a:srgbClr val="EFAB00"/>
                </a:solidFill>
                <a:latin typeface="Arial"/>
                <a:cs typeface="Arial"/>
              </a:rPr>
              <a:t>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1439" y="240538"/>
            <a:ext cx="5280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9577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What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is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SIGNAL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59548" y="3977980"/>
            <a:ext cx="4359275" cy="235458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Benefits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using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SIGNAL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  <a:p>
            <a:pPr marL="191135" marR="2032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2405" algn="l"/>
              </a:tabLst>
            </a:pPr>
            <a:r>
              <a:rPr sz="1800" dirty="0">
                <a:latin typeface="Arial MT"/>
                <a:cs typeface="Arial MT"/>
              </a:rPr>
              <a:t>Run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queries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 </a:t>
            </a:r>
            <a:r>
              <a:rPr sz="1800" spc="-10" dirty="0">
                <a:latin typeface="Arial MT"/>
                <a:cs typeface="Arial MT"/>
              </a:rPr>
              <a:t>process-</a:t>
            </a:r>
            <a:r>
              <a:rPr sz="1800" dirty="0">
                <a:latin typeface="Arial MT"/>
                <a:cs typeface="Arial MT"/>
              </a:rPr>
              <a:t>related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behavior 	</a:t>
            </a:r>
            <a:r>
              <a:rPr sz="1800" dirty="0">
                <a:latin typeface="Arial MT"/>
                <a:cs typeface="Arial MT"/>
              </a:rPr>
              <a:t>and KPI</a:t>
            </a:r>
            <a:r>
              <a:rPr sz="1800" spc="-10" dirty="0">
                <a:latin typeface="Arial MT"/>
                <a:cs typeface="Arial MT"/>
              </a:rPr>
              <a:t> computation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SQL-</a:t>
            </a:r>
            <a:r>
              <a:rPr sz="1800" dirty="0">
                <a:latin typeface="Arial MT"/>
                <a:cs typeface="Arial MT"/>
              </a:rPr>
              <a:t>oriented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easy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learn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specific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process-</a:t>
            </a:r>
            <a:r>
              <a:rPr sz="1800" dirty="0">
                <a:latin typeface="Arial MT"/>
                <a:cs typeface="Arial MT"/>
              </a:rPr>
              <a:t>related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queries</a:t>
            </a:r>
            <a:endParaRPr sz="18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(not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possible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standard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“BI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software“)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meaningful</a:t>
            </a:r>
            <a:r>
              <a:rPr sz="1800" spc="-10" dirty="0">
                <a:latin typeface="Arial MT"/>
                <a:cs typeface="Arial MT"/>
              </a:rPr>
              <a:t> visualizations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280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9577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What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is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SIGNAL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7747" y="4906057"/>
            <a:ext cx="1318011" cy="94732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11809" y="4411726"/>
            <a:ext cx="5700395" cy="1940560"/>
            <a:chOff x="511809" y="4411726"/>
            <a:chExt cx="5700395" cy="19405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159" y="4418076"/>
              <a:ext cx="5687568" cy="19278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4984" y="4414901"/>
              <a:ext cx="5694045" cy="1934210"/>
            </a:xfrm>
            <a:custGeom>
              <a:avLst/>
              <a:gdLst/>
              <a:ahLst/>
              <a:cxnLst/>
              <a:rect l="l" t="t" r="r" b="b"/>
              <a:pathLst>
                <a:path w="5694045" h="1934210">
                  <a:moveTo>
                    <a:pt x="0" y="1934210"/>
                  </a:moveTo>
                  <a:lnTo>
                    <a:pt x="5693918" y="1934210"/>
                  </a:lnTo>
                  <a:lnTo>
                    <a:pt x="5693918" y="0"/>
                  </a:lnTo>
                  <a:lnTo>
                    <a:pt x="0" y="0"/>
                  </a:lnTo>
                  <a:lnTo>
                    <a:pt x="0" y="193421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8901430" y="1627377"/>
            <a:ext cx="2783840" cy="4725035"/>
            <a:chOff x="8901430" y="1627377"/>
            <a:chExt cx="2783840" cy="472503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89269" y="1633727"/>
              <a:ext cx="2689142" cy="46808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904605" y="1630552"/>
              <a:ext cx="2777490" cy="4718685"/>
            </a:xfrm>
            <a:custGeom>
              <a:avLst/>
              <a:gdLst/>
              <a:ahLst/>
              <a:cxnLst/>
              <a:rect l="l" t="t" r="r" b="b"/>
              <a:pathLst>
                <a:path w="2777490" h="4718685">
                  <a:moveTo>
                    <a:pt x="0" y="4718558"/>
                  </a:moveTo>
                  <a:lnTo>
                    <a:pt x="2776981" y="4718558"/>
                  </a:lnTo>
                  <a:lnTo>
                    <a:pt x="2776981" y="0"/>
                  </a:lnTo>
                  <a:lnTo>
                    <a:pt x="0" y="0"/>
                  </a:lnTo>
                  <a:lnTo>
                    <a:pt x="0" y="471855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08203" y="1610995"/>
            <a:ext cx="6334125" cy="2557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SIGNAL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code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build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custom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queries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help </a:t>
            </a:r>
            <a:r>
              <a:rPr sz="2000" dirty="0">
                <a:latin typeface="Arial MT"/>
                <a:cs typeface="Arial MT"/>
              </a:rPr>
              <a:t>solve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complex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business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questions</a:t>
            </a:r>
            <a:endParaRPr sz="2000" dirty="0">
              <a:latin typeface="Arial MT"/>
              <a:cs typeface="Arial MT"/>
            </a:endParaRPr>
          </a:p>
          <a:p>
            <a:pPr marL="1397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 MT"/>
                <a:cs typeface="Arial MT"/>
              </a:rPr>
              <a:t>e.g.,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basic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queries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might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include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SiGNAL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statements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to:</a:t>
            </a:r>
            <a:endParaRPr sz="1800" dirty="0">
              <a:latin typeface="Arial MT"/>
              <a:cs typeface="Arial MT"/>
            </a:endParaRPr>
          </a:p>
          <a:p>
            <a:pPr marL="19304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select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only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specific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columns</a:t>
            </a:r>
            <a:endParaRPr sz="1800" dirty="0">
              <a:latin typeface="Arial MT"/>
              <a:cs typeface="Arial MT"/>
            </a:endParaRPr>
          </a:p>
          <a:p>
            <a:pPr marL="19304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filter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certain</a:t>
            </a:r>
            <a:r>
              <a:rPr sz="1800" spc="-10" dirty="0">
                <a:latin typeface="Arial MT"/>
                <a:cs typeface="Arial MT"/>
              </a:rPr>
              <a:t> values</a:t>
            </a:r>
            <a:endParaRPr sz="1800" dirty="0">
              <a:latin typeface="Arial MT"/>
              <a:cs typeface="Arial MT"/>
            </a:endParaRPr>
          </a:p>
          <a:p>
            <a:pPr marL="19304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sort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results</a:t>
            </a:r>
            <a:endParaRPr sz="1800" dirty="0">
              <a:latin typeface="Arial MT"/>
              <a:cs typeface="Arial MT"/>
            </a:endParaRPr>
          </a:p>
          <a:p>
            <a:pPr marL="19304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43600" y="1628901"/>
            <a:ext cx="5287263" cy="2396490"/>
            <a:chOff x="6571233" y="1628901"/>
            <a:chExt cx="4659630" cy="2396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7583" y="1635251"/>
              <a:ext cx="4646676" cy="238353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74408" y="1632076"/>
              <a:ext cx="4653280" cy="2390140"/>
            </a:xfrm>
            <a:custGeom>
              <a:avLst/>
              <a:gdLst/>
              <a:ahLst/>
              <a:cxnLst/>
              <a:rect l="l" t="t" r="r" b="b"/>
              <a:pathLst>
                <a:path w="4653280" h="2390140">
                  <a:moveTo>
                    <a:pt x="0" y="2389886"/>
                  </a:moveTo>
                  <a:lnTo>
                    <a:pt x="4653026" y="2389886"/>
                  </a:lnTo>
                  <a:lnTo>
                    <a:pt x="4653026" y="0"/>
                  </a:lnTo>
                  <a:lnTo>
                    <a:pt x="0" y="0"/>
                  </a:lnTo>
                  <a:lnTo>
                    <a:pt x="0" y="238988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5" dirty="0"/>
              <a:t> </a:t>
            </a:r>
            <a:r>
              <a:rPr dirty="0"/>
              <a:t>Signavio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Intelligence</a:t>
            </a:r>
            <a:r>
              <a:rPr spc="-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action</a:t>
            </a:r>
            <a:r>
              <a:rPr spc="-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15" dirty="0"/>
              <a:t> </a:t>
            </a:r>
            <a:r>
              <a:rPr spc="-50" dirty="0"/>
              <a:t>1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time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–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accelerator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library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out-of-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the-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box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templates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947203" y="4081017"/>
            <a:ext cx="5283660" cy="2271395"/>
            <a:chOff x="6571233" y="4081017"/>
            <a:chExt cx="4659630" cy="22713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7583" y="4087367"/>
              <a:ext cx="4646676" cy="225856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74408" y="4084192"/>
              <a:ext cx="4653280" cy="2265045"/>
            </a:xfrm>
            <a:custGeom>
              <a:avLst/>
              <a:gdLst/>
              <a:ahLst/>
              <a:cxnLst/>
              <a:rect l="l" t="t" r="r" b="b"/>
              <a:pathLst>
                <a:path w="4653280" h="2265045">
                  <a:moveTo>
                    <a:pt x="0" y="2264917"/>
                  </a:moveTo>
                  <a:lnTo>
                    <a:pt x="4653026" y="2264917"/>
                  </a:lnTo>
                  <a:lnTo>
                    <a:pt x="4653026" y="0"/>
                  </a:lnTo>
                  <a:lnTo>
                    <a:pt x="0" y="0"/>
                  </a:lnTo>
                  <a:lnTo>
                    <a:pt x="0" y="2264917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08203" y="1611629"/>
            <a:ext cx="5099050" cy="209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135" marR="5080" indent="-17907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2405" algn="l"/>
              </a:tabLst>
            </a:pPr>
            <a:r>
              <a:rPr sz="1800" spc="-10" dirty="0">
                <a:latin typeface="Arial MT"/>
                <a:cs typeface="Arial MT"/>
              </a:rPr>
              <a:t>Value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accelerator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library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Signavio 	</a:t>
            </a:r>
            <a:r>
              <a:rPr sz="1800" dirty="0">
                <a:latin typeface="Arial MT"/>
                <a:cs typeface="Arial MT"/>
              </a:rPr>
              <a:t>solutions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Signavio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Collaboration 	</a:t>
            </a:r>
            <a:r>
              <a:rPr sz="1800" spc="-25" dirty="0">
                <a:latin typeface="Arial MT"/>
                <a:cs typeface="Arial MT"/>
              </a:rPr>
              <a:t>Hub</a:t>
            </a:r>
            <a:endParaRPr sz="1800" dirty="0">
              <a:latin typeface="Arial MT"/>
              <a:cs typeface="Arial MT"/>
            </a:endParaRPr>
          </a:p>
          <a:p>
            <a:pPr marL="191135" marR="607695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2405" algn="l"/>
              </a:tabLst>
            </a:pPr>
            <a:r>
              <a:rPr sz="1800" dirty="0">
                <a:latin typeface="Arial MT"/>
                <a:cs typeface="Arial MT"/>
              </a:rPr>
              <a:t>Find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ready-to-</a:t>
            </a:r>
            <a:r>
              <a:rPr sz="1800" dirty="0">
                <a:latin typeface="Arial MT"/>
                <a:cs typeface="Arial MT"/>
              </a:rPr>
              <a:t>use,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standard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out-of-the-</a:t>
            </a:r>
            <a:r>
              <a:rPr sz="1800" spc="-25" dirty="0">
                <a:latin typeface="Arial MT"/>
                <a:cs typeface="Arial MT"/>
              </a:rPr>
              <a:t>box 	</a:t>
            </a:r>
            <a:r>
              <a:rPr sz="1800" dirty="0">
                <a:latin typeface="Arial MT"/>
                <a:cs typeface="Arial MT"/>
              </a:rPr>
              <a:t>dashboard,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extraction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transformation 	templates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Fast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time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value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58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3945172"/>
            <a:ext cx="12573000" cy="2294218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sz="3600" b="1" spc="-130" dirty="0" smtClean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3:</a:t>
            </a:r>
            <a:r>
              <a:rPr sz="3600" b="1" spc="-1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Analyze</a:t>
            </a:r>
            <a:r>
              <a:rPr sz="3600" b="1" spc="-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sz="3600" b="1" spc="-9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 smtClean="0">
                <a:solidFill>
                  <a:schemeClr val="bg1"/>
                </a:solidFill>
                <a:latin typeface="+mn-lt"/>
                <a:cs typeface="Arial MT"/>
              </a:rPr>
              <a:t>Enhance</a:t>
            </a:r>
            <a:endParaRPr sz="3600" b="1" dirty="0">
              <a:solidFill>
                <a:schemeClr val="bg1"/>
              </a:solidFill>
              <a:latin typeface="+mn-l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lang="en-US" sz="5400" b="1" spc="-15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</a:t>
            </a:r>
            <a:r>
              <a:rPr sz="54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54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7-</a:t>
            </a:r>
            <a:r>
              <a:rPr sz="54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5400" b="1" spc="-105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Signavio</a:t>
            </a:r>
            <a:r>
              <a:rPr sz="54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Process</a:t>
            </a:r>
            <a:r>
              <a:rPr sz="5400" b="1" spc="-3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Intelligence in</a:t>
            </a:r>
            <a:r>
              <a:rPr sz="5400" b="1" spc="-14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Action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–</a:t>
            </a:r>
            <a:r>
              <a:rPr sz="5400" b="1" spc="-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Part </a:t>
            </a:r>
            <a:r>
              <a:rPr sz="5400" b="1" spc="-5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2</a:t>
            </a:r>
            <a:endParaRPr sz="54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5656" y="0"/>
            <a:ext cx="999831" cy="9937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27231" y="6546043"/>
            <a:ext cx="6413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" dirty="0">
                <a:latin typeface="Arial MT"/>
                <a:cs typeface="Arial MT"/>
              </a:rPr>
              <a:t>3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976161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5" dirty="0"/>
              <a:t> </a:t>
            </a:r>
            <a:r>
              <a:rPr dirty="0"/>
              <a:t>Signavio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Intelligence</a:t>
            </a:r>
            <a:r>
              <a:rPr spc="-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action</a:t>
            </a:r>
            <a:r>
              <a:rPr spc="-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15" dirty="0"/>
              <a:t> </a:t>
            </a:r>
            <a:r>
              <a:rPr spc="-50" dirty="0"/>
              <a:t>2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Intelligence</a:t>
            </a:r>
            <a:r>
              <a:rPr sz="20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Metric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library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449309" y="-11938"/>
            <a:ext cx="3759200" cy="6883400"/>
            <a:chOff x="8449309" y="-11938"/>
            <a:chExt cx="3759200" cy="6883400"/>
          </a:xfrm>
        </p:grpSpPr>
        <p:sp>
          <p:nvSpPr>
            <p:cNvPr id="6" name="object 6"/>
            <p:cNvSpPr/>
            <p:nvPr/>
          </p:nvSpPr>
          <p:spPr>
            <a:xfrm>
              <a:off x="8462009" y="761"/>
              <a:ext cx="3733800" cy="6858000"/>
            </a:xfrm>
            <a:custGeom>
              <a:avLst/>
              <a:gdLst/>
              <a:ahLst/>
              <a:cxnLst/>
              <a:rect l="l" t="t" r="r" b="b"/>
              <a:pathLst>
                <a:path w="3733800" h="6858000">
                  <a:moveTo>
                    <a:pt x="37338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733800" y="6858000"/>
                  </a:lnTo>
                  <a:lnTo>
                    <a:pt x="373380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62009" y="761"/>
              <a:ext cx="3733800" cy="6858000"/>
            </a:xfrm>
            <a:custGeom>
              <a:avLst/>
              <a:gdLst/>
              <a:ahLst/>
              <a:cxnLst/>
              <a:rect l="l" t="t" r="r" b="b"/>
              <a:pathLst>
                <a:path w="3733800" h="6858000">
                  <a:moveTo>
                    <a:pt x="0" y="6858000"/>
                  </a:moveTo>
                  <a:lnTo>
                    <a:pt x="3733800" y="6858000"/>
                  </a:lnTo>
                  <a:lnTo>
                    <a:pt x="37338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254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6675" y="673608"/>
              <a:ext cx="1357883" cy="13563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84691" y="2887979"/>
              <a:ext cx="1101852" cy="10561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96883" y="4965191"/>
              <a:ext cx="1077468" cy="1280159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521208" y="1630679"/>
            <a:ext cx="5108575" cy="721360"/>
          </a:xfrm>
          <a:custGeom>
            <a:avLst/>
            <a:gdLst/>
            <a:ahLst/>
            <a:cxnLst/>
            <a:rect l="l" t="t" r="r" b="b"/>
            <a:pathLst>
              <a:path w="5108575" h="721360">
                <a:moveTo>
                  <a:pt x="4986274" y="0"/>
                </a:moveTo>
                <a:lnTo>
                  <a:pt x="122161" y="0"/>
                </a:lnTo>
                <a:lnTo>
                  <a:pt x="74607" y="9449"/>
                </a:lnTo>
                <a:lnTo>
                  <a:pt x="35777" y="35210"/>
                </a:lnTo>
                <a:lnTo>
                  <a:pt x="9599" y="73402"/>
                </a:lnTo>
                <a:lnTo>
                  <a:pt x="0" y="120142"/>
                </a:lnTo>
                <a:lnTo>
                  <a:pt x="0" y="720852"/>
                </a:lnTo>
                <a:lnTo>
                  <a:pt x="5108447" y="720852"/>
                </a:lnTo>
                <a:lnTo>
                  <a:pt x="5108447" y="120142"/>
                </a:lnTo>
                <a:lnTo>
                  <a:pt x="5098841" y="73402"/>
                </a:lnTo>
                <a:lnTo>
                  <a:pt x="5072649" y="35210"/>
                </a:lnTo>
                <a:lnTo>
                  <a:pt x="5033813" y="9449"/>
                </a:lnTo>
                <a:lnTo>
                  <a:pt x="4986274" y="0"/>
                </a:lnTo>
                <a:close/>
              </a:path>
            </a:pathLst>
          </a:custGeom>
          <a:solidFill>
            <a:srgbClr val="FFEE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10588" y="1630807"/>
            <a:ext cx="23266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1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Analysis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Objectives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61188" y="2356104"/>
            <a:ext cx="5459095" cy="3485515"/>
            <a:chOff x="361188" y="2356104"/>
            <a:chExt cx="5459095" cy="3485515"/>
          </a:xfrm>
        </p:grpSpPr>
        <p:sp>
          <p:nvSpPr>
            <p:cNvPr id="14" name="object 14"/>
            <p:cNvSpPr/>
            <p:nvPr/>
          </p:nvSpPr>
          <p:spPr>
            <a:xfrm>
              <a:off x="361188" y="2356104"/>
              <a:ext cx="5459095" cy="3065145"/>
            </a:xfrm>
            <a:custGeom>
              <a:avLst/>
              <a:gdLst/>
              <a:ahLst/>
              <a:cxnLst/>
              <a:rect l="l" t="t" r="r" b="b"/>
              <a:pathLst>
                <a:path w="5459095" h="3065145">
                  <a:moveTo>
                    <a:pt x="5256403" y="0"/>
                  </a:moveTo>
                  <a:lnTo>
                    <a:pt x="202539" y="0"/>
                  </a:lnTo>
                  <a:lnTo>
                    <a:pt x="156098" y="5349"/>
                  </a:lnTo>
                  <a:lnTo>
                    <a:pt x="113466" y="20586"/>
                  </a:lnTo>
                  <a:lnTo>
                    <a:pt x="75860" y="44497"/>
                  </a:lnTo>
                  <a:lnTo>
                    <a:pt x="44495" y="75865"/>
                  </a:lnTo>
                  <a:lnTo>
                    <a:pt x="20585" y="113476"/>
                  </a:lnTo>
                  <a:lnTo>
                    <a:pt x="5349" y="156114"/>
                  </a:lnTo>
                  <a:lnTo>
                    <a:pt x="0" y="202565"/>
                  </a:lnTo>
                  <a:lnTo>
                    <a:pt x="0" y="2862199"/>
                  </a:lnTo>
                  <a:lnTo>
                    <a:pt x="5349" y="2908602"/>
                  </a:lnTo>
                  <a:lnTo>
                    <a:pt x="20585" y="2951207"/>
                  </a:lnTo>
                  <a:lnTo>
                    <a:pt x="44495" y="2988795"/>
                  </a:lnTo>
                  <a:lnTo>
                    <a:pt x="75860" y="3020149"/>
                  </a:lnTo>
                  <a:lnTo>
                    <a:pt x="113466" y="3044053"/>
                  </a:lnTo>
                  <a:lnTo>
                    <a:pt x="156098" y="3059288"/>
                  </a:lnTo>
                  <a:lnTo>
                    <a:pt x="202539" y="3064637"/>
                  </a:lnTo>
                  <a:lnTo>
                    <a:pt x="5256403" y="3064637"/>
                  </a:lnTo>
                  <a:lnTo>
                    <a:pt x="5302853" y="3059288"/>
                  </a:lnTo>
                  <a:lnTo>
                    <a:pt x="5345491" y="3044053"/>
                  </a:lnTo>
                  <a:lnTo>
                    <a:pt x="5383102" y="3020149"/>
                  </a:lnTo>
                  <a:lnTo>
                    <a:pt x="5414470" y="2988795"/>
                  </a:lnTo>
                  <a:lnTo>
                    <a:pt x="5438381" y="2951207"/>
                  </a:lnTo>
                  <a:lnTo>
                    <a:pt x="5453618" y="2908602"/>
                  </a:lnTo>
                  <a:lnTo>
                    <a:pt x="5458968" y="2862199"/>
                  </a:lnTo>
                  <a:lnTo>
                    <a:pt x="5458968" y="202565"/>
                  </a:lnTo>
                  <a:lnTo>
                    <a:pt x="5453618" y="156114"/>
                  </a:lnTo>
                  <a:lnTo>
                    <a:pt x="5438381" y="113476"/>
                  </a:lnTo>
                  <a:lnTo>
                    <a:pt x="5414470" y="75865"/>
                  </a:lnTo>
                  <a:lnTo>
                    <a:pt x="5383102" y="44497"/>
                  </a:lnTo>
                  <a:lnTo>
                    <a:pt x="5345491" y="20586"/>
                  </a:lnTo>
                  <a:lnTo>
                    <a:pt x="5302853" y="5349"/>
                  </a:lnTo>
                  <a:lnTo>
                    <a:pt x="5256403" y="0"/>
                  </a:lnTo>
                  <a:close/>
                </a:path>
              </a:pathLst>
            </a:custGeom>
            <a:solidFill>
              <a:srgbClr val="008FD2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168" y="4945380"/>
              <a:ext cx="5018532" cy="89611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486916" y="5017770"/>
            <a:ext cx="32092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(PDM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ETL)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95344" y="1891283"/>
            <a:ext cx="757555" cy="802005"/>
            <a:chOff x="3895344" y="1891283"/>
            <a:chExt cx="757555" cy="802005"/>
          </a:xfrm>
        </p:grpSpPr>
        <p:sp>
          <p:nvSpPr>
            <p:cNvPr id="18" name="object 18"/>
            <p:cNvSpPr/>
            <p:nvPr/>
          </p:nvSpPr>
          <p:spPr>
            <a:xfrm>
              <a:off x="3914394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4" h="763905">
                  <a:moveTo>
                    <a:pt x="719327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719327" y="763524"/>
                  </a:lnTo>
                  <a:lnTo>
                    <a:pt x="719327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14394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4" h="763905">
                  <a:moveTo>
                    <a:pt x="0" y="763524"/>
                  </a:moveTo>
                  <a:lnTo>
                    <a:pt x="719327" y="763524"/>
                  </a:lnTo>
                  <a:lnTo>
                    <a:pt x="719327" y="0"/>
                  </a:lnTo>
                  <a:lnTo>
                    <a:pt x="0" y="0"/>
                  </a:lnTo>
                  <a:lnTo>
                    <a:pt x="0" y="763524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933444" y="2357627"/>
            <a:ext cx="681355" cy="33528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6985" rIns="0" bIns="0" rtlCol="0">
            <a:spAutoFit/>
          </a:bodyPr>
          <a:lstStyle/>
          <a:p>
            <a:pPr marL="149860" marR="114300" indent="-27940">
              <a:lnSpc>
                <a:spcPct val="100000"/>
              </a:lnSpc>
              <a:spcBef>
                <a:spcPts val="5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Reduce rework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084576" y="1891283"/>
            <a:ext cx="1533525" cy="802005"/>
            <a:chOff x="3084576" y="1891283"/>
            <a:chExt cx="1533525" cy="802005"/>
          </a:xfrm>
        </p:grpSpPr>
        <p:sp>
          <p:nvSpPr>
            <p:cNvPr id="22" name="object 22"/>
            <p:cNvSpPr/>
            <p:nvPr/>
          </p:nvSpPr>
          <p:spPr>
            <a:xfrm>
              <a:off x="3933444" y="1920239"/>
              <a:ext cx="684530" cy="437515"/>
            </a:xfrm>
            <a:custGeom>
              <a:avLst/>
              <a:gdLst/>
              <a:ahLst/>
              <a:cxnLst/>
              <a:rect l="l" t="t" r="r" b="b"/>
              <a:pathLst>
                <a:path w="684529" h="437514">
                  <a:moveTo>
                    <a:pt x="684276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684276" y="43738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03626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4" h="763905">
                  <a:moveTo>
                    <a:pt x="719327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719327" y="763524"/>
                  </a:lnTo>
                  <a:lnTo>
                    <a:pt x="719327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03626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4" h="763905">
                  <a:moveTo>
                    <a:pt x="0" y="763524"/>
                  </a:moveTo>
                  <a:lnTo>
                    <a:pt x="719327" y="763524"/>
                  </a:lnTo>
                  <a:lnTo>
                    <a:pt x="719327" y="0"/>
                  </a:lnTo>
                  <a:lnTo>
                    <a:pt x="0" y="0"/>
                  </a:lnTo>
                  <a:lnTo>
                    <a:pt x="0" y="763524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122676" y="2357627"/>
            <a:ext cx="681355" cy="33528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6985" rIns="0" bIns="0" rtlCol="0">
            <a:spAutoFit/>
          </a:bodyPr>
          <a:lstStyle/>
          <a:p>
            <a:pPr marL="93345" marR="88265" indent="28575">
              <a:lnSpc>
                <a:spcPct val="100000"/>
              </a:lnSpc>
              <a:spcBef>
                <a:spcPts val="5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Reduce dropouts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273807" y="1891283"/>
            <a:ext cx="1533525" cy="802005"/>
            <a:chOff x="2273807" y="1891283"/>
            <a:chExt cx="1533525" cy="802005"/>
          </a:xfrm>
        </p:grpSpPr>
        <p:sp>
          <p:nvSpPr>
            <p:cNvPr id="27" name="object 27"/>
            <p:cNvSpPr/>
            <p:nvPr/>
          </p:nvSpPr>
          <p:spPr>
            <a:xfrm>
              <a:off x="3122675" y="1920239"/>
              <a:ext cx="684530" cy="437515"/>
            </a:xfrm>
            <a:custGeom>
              <a:avLst/>
              <a:gdLst/>
              <a:ahLst/>
              <a:cxnLst/>
              <a:rect l="l" t="t" r="r" b="b"/>
              <a:pathLst>
                <a:path w="684529" h="437514">
                  <a:moveTo>
                    <a:pt x="684276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684276" y="43738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292857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5" h="763905">
                  <a:moveTo>
                    <a:pt x="719328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719328" y="763524"/>
                  </a:lnTo>
                  <a:lnTo>
                    <a:pt x="719328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92857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5" h="763905">
                  <a:moveTo>
                    <a:pt x="0" y="763524"/>
                  </a:moveTo>
                  <a:lnTo>
                    <a:pt x="719328" y="763524"/>
                  </a:lnTo>
                  <a:lnTo>
                    <a:pt x="719328" y="0"/>
                  </a:lnTo>
                  <a:lnTo>
                    <a:pt x="0" y="0"/>
                  </a:lnTo>
                  <a:lnTo>
                    <a:pt x="0" y="763524"/>
                  </a:lnTo>
                  <a:close/>
                </a:path>
              </a:pathLst>
            </a:custGeom>
            <a:ln w="380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311907" y="2357627"/>
            <a:ext cx="681355" cy="33528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6985" rIns="0" bIns="0" rtlCol="0">
            <a:spAutoFit/>
          </a:bodyPr>
          <a:lstStyle/>
          <a:p>
            <a:pPr marL="58419" marR="51435" indent="63500">
              <a:lnSpc>
                <a:spcPct val="100000"/>
              </a:lnSpc>
              <a:spcBef>
                <a:spcPts val="5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Reduce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cycle</a:t>
            </a:r>
            <a:r>
              <a:rPr sz="1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463039" y="1891283"/>
            <a:ext cx="1533525" cy="802005"/>
            <a:chOff x="1463039" y="1891283"/>
            <a:chExt cx="1533525" cy="802005"/>
          </a:xfrm>
        </p:grpSpPr>
        <p:sp>
          <p:nvSpPr>
            <p:cNvPr id="32" name="object 32"/>
            <p:cNvSpPr/>
            <p:nvPr/>
          </p:nvSpPr>
          <p:spPr>
            <a:xfrm>
              <a:off x="2311907" y="1920239"/>
              <a:ext cx="684530" cy="437515"/>
            </a:xfrm>
            <a:custGeom>
              <a:avLst/>
              <a:gdLst/>
              <a:ahLst/>
              <a:cxnLst/>
              <a:rect l="l" t="t" r="r" b="b"/>
              <a:pathLst>
                <a:path w="684530" h="437514">
                  <a:moveTo>
                    <a:pt x="684276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684276" y="43738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82089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5" h="763905">
                  <a:moveTo>
                    <a:pt x="719328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719328" y="763524"/>
                  </a:lnTo>
                  <a:lnTo>
                    <a:pt x="719328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82089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5" h="763905">
                  <a:moveTo>
                    <a:pt x="0" y="763524"/>
                  </a:moveTo>
                  <a:lnTo>
                    <a:pt x="719328" y="763524"/>
                  </a:lnTo>
                  <a:lnTo>
                    <a:pt x="719328" y="0"/>
                  </a:lnTo>
                  <a:lnTo>
                    <a:pt x="0" y="0"/>
                  </a:lnTo>
                  <a:lnTo>
                    <a:pt x="0" y="763524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501139" y="2357627"/>
            <a:ext cx="719455" cy="33528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6985" rIns="0" bIns="0" rtlCol="0">
            <a:spAutoFit/>
          </a:bodyPr>
          <a:lstStyle/>
          <a:p>
            <a:pPr indent="165735">
              <a:lnSpc>
                <a:spcPct val="100000"/>
              </a:lnSpc>
              <a:spcBef>
                <a:spcPts val="5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Ensure conformance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52272" y="1891283"/>
            <a:ext cx="1533525" cy="802005"/>
            <a:chOff x="652272" y="1891283"/>
            <a:chExt cx="1533525" cy="802005"/>
          </a:xfrm>
        </p:grpSpPr>
        <p:sp>
          <p:nvSpPr>
            <p:cNvPr id="37" name="object 37"/>
            <p:cNvSpPr/>
            <p:nvPr/>
          </p:nvSpPr>
          <p:spPr>
            <a:xfrm>
              <a:off x="1501139" y="1920239"/>
              <a:ext cx="684530" cy="437515"/>
            </a:xfrm>
            <a:custGeom>
              <a:avLst/>
              <a:gdLst/>
              <a:ahLst/>
              <a:cxnLst/>
              <a:rect l="l" t="t" r="r" b="b"/>
              <a:pathLst>
                <a:path w="684530" h="437514">
                  <a:moveTo>
                    <a:pt x="684276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684276" y="43738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1322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5" h="763905">
                  <a:moveTo>
                    <a:pt x="719328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719328" y="763524"/>
                  </a:lnTo>
                  <a:lnTo>
                    <a:pt x="719328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71322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5" h="763905">
                  <a:moveTo>
                    <a:pt x="0" y="763524"/>
                  </a:moveTo>
                  <a:lnTo>
                    <a:pt x="719328" y="763524"/>
                  </a:lnTo>
                  <a:lnTo>
                    <a:pt x="719328" y="0"/>
                  </a:lnTo>
                  <a:lnTo>
                    <a:pt x="0" y="0"/>
                  </a:lnTo>
                  <a:lnTo>
                    <a:pt x="0" y="763524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90372" y="2357627"/>
            <a:ext cx="681355" cy="33528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6985" rIns="0" bIns="0" rtlCol="0">
            <a:spAutoFit/>
          </a:bodyPr>
          <a:lstStyle/>
          <a:p>
            <a:pPr marL="26034" marR="20320" indent="69850">
              <a:lnSpc>
                <a:spcPct val="100000"/>
              </a:lnSpc>
              <a:spcBef>
                <a:spcPts val="5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Increase automation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04087" y="1891283"/>
            <a:ext cx="4759960" cy="802005"/>
            <a:chOff x="704087" y="1891283"/>
            <a:chExt cx="4759960" cy="802005"/>
          </a:xfrm>
        </p:grpSpPr>
        <p:sp>
          <p:nvSpPr>
            <p:cNvPr id="42" name="object 42"/>
            <p:cNvSpPr/>
            <p:nvPr/>
          </p:nvSpPr>
          <p:spPr>
            <a:xfrm>
              <a:off x="704087" y="1920239"/>
              <a:ext cx="684530" cy="437515"/>
            </a:xfrm>
            <a:custGeom>
              <a:avLst/>
              <a:gdLst/>
              <a:ahLst/>
              <a:cxnLst/>
              <a:rect l="l" t="t" r="r" b="b"/>
              <a:pathLst>
                <a:path w="684530" h="437514">
                  <a:moveTo>
                    <a:pt x="684276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684276" y="43738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725161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4" h="763905">
                  <a:moveTo>
                    <a:pt x="719327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719327" y="763524"/>
                  </a:lnTo>
                  <a:lnTo>
                    <a:pt x="719327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725161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4" h="763905">
                  <a:moveTo>
                    <a:pt x="0" y="763524"/>
                  </a:moveTo>
                  <a:lnTo>
                    <a:pt x="719327" y="763524"/>
                  </a:lnTo>
                  <a:lnTo>
                    <a:pt x="719327" y="0"/>
                  </a:lnTo>
                  <a:lnTo>
                    <a:pt x="0" y="0"/>
                  </a:lnTo>
                  <a:lnTo>
                    <a:pt x="0" y="763524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744211" y="2357627"/>
            <a:ext cx="681355" cy="33528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6985" rIns="0" bIns="0" rtlCol="0">
            <a:spAutoFit/>
          </a:bodyPr>
          <a:lstStyle/>
          <a:p>
            <a:pPr marL="189230" marR="114300" indent="-68580">
              <a:lnSpc>
                <a:spcPct val="100000"/>
              </a:lnSpc>
              <a:spcBef>
                <a:spcPts val="5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Enforce </a:t>
            </a:r>
            <a:r>
              <a:rPr sz="1000" spc="-20" dirty="0">
                <a:solidFill>
                  <a:srgbClr val="FFFFFF"/>
                </a:solidFill>
                <a:latin typeface="Arial MT"/>
                <a:cs typeface="Arial MT"/>
              </a:rPr>
              <a:t>SLAs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82168" y="1920239"/>
            <a:ext cx="5019040" cy="2956560"/>
            <a:chOff x="582168" y="1920239"/>
            <a:chExt cx="5019040" cy="2956560"/>
          </a:xfrm>
        </p:grpSpPr>
        <p:sp>
          <p:nvSpPr>
            <p:cNvPr id="47" name="object 47"/>
            <p:cNvSpPr/>
            <p:nvPr/>
          </p:nvSpPr>
          <p:spPr>
            <a:xfrm>
              <a:off x="4744212" y="1920239"/>
              <a:ext cx="684530" cy="437515"/>
            </a:xfrm>
            <a:custGeom>
              <a:avLst/>
              <a:gdLst/>
              <a:ahLst/>
              <a:cxnLst/>
              <a:rect l="l" t="t" r="r" b="b"/>
              <a:pathLst>
                <a:path w="684529" h="437514">
                  <a:moveTo>
                    <a:pt x="684276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684276" y="43738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82168" y="4588763"/>
              <a:ext cx="5019040" cy="288290"/>
            </a:xfrm>
            <a:custGeom>
              <a:avLst/>
              <a:gdLst/>
              <a:ahLst/>
              <a:cxnLst/>
              <a:rect l="l" t="t" r="r" b="b"/>
              <a:pathLst>
                <a:path w="5019040" h="288289">
                  <a:moveTo>
                    <a:pt x="5018532" y="0"/>
                  </a:moveTo>
                  <a:lnTo>
                    <a:pt x="0" y="0"/>
                  </a:lnTo>
                  <a:lnTo>
                    <a:pt x="0" y="288036"/>
                  </a:lnTo>
                  <a:lnTo>
                    <a:pt x="5018532" y="288036"/>
                  </a:lnTo>
                  <a:lnTo>
                    <a:pt x="5018532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172716" y="4608321"/>
            <a:ext cx="18383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SiGNAL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Mining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Engine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76072" y="3889247"/>
            <a:ext cx="5019040" cy="576580"/>
          </a:xfrm>
          <a:custGeom>
            <a:avLst/>
            <a:gdLst/>
            <a:ahLst/>
            <a:cxnLst/>
            <a:rect l="l" t="t" r="r" b="b"/>
            <a:pathLst>
              <a:path w="5019040" h="576579">
                <a:moveTo>
                  <a:pt x="5018532" y="0"/>
                </a:moveTo>
                <a:lnTo>
                  <a:pt x="0" y="0"/>
                </a:lnTo>
                <a:lnTo>
                  <a:pt x="0" y="576071"/>
                </a:lnTo>
                <a:lnTo>
                  <a:pt x="5018532" y="576071"/>
                </a:lnTo>
                <a:lnTo>
                  <a:pt x="5018532" y="0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26541" y="3847338"/>
            <a:ext cx="5118100" cy="662940"/>
          </a:xfrm>
          <a:prstGeom prst="rect">
            <a:avLst/>
          </a:prstGeom>
          <a:solidFill>
            <a:srgbClr val="A3004F">
              <a:alpha val="3921"/>
            </a:srgbClr>
          </a:solidFill>
          <a:ln w="28575">
            <a:solidFill>
              <a:srgbClr val="EFAB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1905" algn="ctr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Metric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Library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54963" y="4003547"/>
            <a:ext cx="1321435" cy="347980"/>
          </a:xfrm>
          <a:prstGeom prst="rect">
            <a:avLst/>
          </a:prstGeom>
          <a:solidFill>
            <a:srgbClr val="A3004F">
              <a:alpha val="3921"/>
            </a:srgbClr>
          </a:solidFill>
        </p:spPr>
        <p:txBody>
          <a:bodyPr vert="horz" wrap="square" lIns="0" tIns="60325" rIns="0" bIns="0" rtlCol="0">
            <a:spAutoFit/>
          </a:bodyPr>
          <a:lstStyle/>
          <a:p>
            <a:pPr marL="414020">
              <a:lnSpc>
                <a:spcPct val="100000"/>
              </a:lnSpc>
              <a:spcBef>
                <a:spcPts val="475"/>
              </a:spcBef>
            </a:pPr>
            <a:r>
              <a:rPr sz="1200" spc="-10" dirty="0">
                <a:latin typeface="Arial MT"/>
                <a:cs typeface="Arial MT"/>
              </a:rPr>
              <a:t>Metrics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005071" y="4003547"/>
            <a:ext cx="1323340" cy="347980"/>
          </a:xfrm>
          <a:prstGeom prst="rect">
            <a:avLst/>
          </a:prstGeom>
          <a:solidFill>
            <a:srgbClr val="A3004F">
              <a:alpha val="3921"/>
            </a:srgbClr>
          </a:solidFill>
        </p:spPr>
        <p:txBody>
          <a:bodyPr vert="horz" wrap="square" lIns="0" tIns="6032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475"/>
              </a:spcBef>
            </a:pPr>
            <a:r>
              <a:rPr sz="1200" dirty="0">
                <a:latin typeface="Arial MT"/>
                <a:cs typeface="Arial MT"/>
              </a:rPr>
              <a:t>Business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Rules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35888" y="2760345"/>
            <a:ext cx="1339215" cy="986790"/>
            <a:chOff x="635888" y="2760345"/>
            <a:chExt cx="1339215" cy="986790"/>
          </a:xfrm>
        </p:grpSpPr>
        <p:sp>
          <p:nvSpPr>
            <p:cNvPr id="55" name="object 55"/>
            <p:cNvSpPr/>
            <p:nvPr/>
          </p:nvSpPr>
          <p:spPr>
            <a:xfrm>
              <a:off x="645413" y="2769870"/>
              <a:ext cx="1320165" cy="967740"/>
            </a:xfrm>
            <a:custGeom>
              <a:avLst/>
              <a:gdLst/>
              <a:ahLst/>
              <a:cxnLst/>
              <a:rect l="l" t="t" r="r" b="b"/>
              <a:pathLst>
                <a:path w="1320164" h="967739">
                  <a:moveTo>
                    <a:pt x="1281303" y="0"/>
                  </a:moveTo>
                  <a:lnTo>
                    <a:pt x="38468" y="0"/>
                  </a:lnTo>
                  <a:lnTo>
                    <a:pt x="23494" y="3030"/>
                  </a:lnTo>
                  <a:lnTo>
                    <a:pt x="11266" y="11287"/>
                  </a:lnTo>
                  <a:lnTo>
                    <a:pt x="3022" y="23520"/>
                  </a:lnTo>
                  <a:lnTo>
                    <a:pt x="0" y="38480"/>
                  </a:lnTo>
                  <a:lnTo>
                    <a:pt x="0" y="929258"/>
                  </a:lnTo>
                  <a:lnTo>
                    <a:pt x="3022" y="944219"/>
                  </a:lnTo>
                  <a:lnTo>
                    <a:pt x="11266" y="956452"/>
                  </a:lnTo>
                  <a:lnTo>
                    <a:pt x="23494" y="964709"/>
                  </a:lnTo>
                  <a:lnTo>
                    <a:pt x="38468" y="967739"/>
                  </a:lnTo>
                  <a:lnTo>
                    <a:pt x="1281303" y="967739"/>
                  </a:lnTo>
                  <a:lnTo>
                    <a:pt x="1296263" y="964709"/>
                  </a:lnTo>
                  <a:lnTo>
                    <a:pt x="1308496" y="956452"/>
                  </a:lnTo>
                  <a:lnTo>
                    <a:pt x="1316753" y="944219"/>
                  </a:lnTo>
                  <a:lnTo>
                    <a:pt x="1319784" y="929258"/>
                  </a:lnTo>
                  <a:lnTo>
                    <a:pt x="1319784" y="38480"/>
                  </a:lnTo>
                  <a:lnTo>
                    <a:pt x="1316753" y="23520"/>
                  </a:lnTo>
                  <a:lnTo>
                    <a:pt x="1308496" y="11287"/>
                  </a:lnTo>
                  <a:lnTo>
                    <a:pt x="1296263" y="3030"/>
                  </a:lnTo>
                  <a:lnTo>
                    <a:pt x="1281303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45413" y="2769870"/>
              <a:ext cx="1320165" cy="967740"/>
            </a:xfrm>
            <a:custGeom>
              <a:avLst/>
              <a:gdLst/>
              <a:ahLst/>
              <a:cxnLst/>
              <a:rect l="l" t="t" r="r" b="b"/>
              <a:pathLst>
                <a:path w="1320164" h="967739">
                  <a:moveTo>
                    <a:pt x="0" y="38480"/>
                  </a:moveTo>
                  <a:lnTo>
                    <a:pt x="3022" y="23520"/>
                  </a:lnTo>
                  <a:lnTo>
                    <a:pt x="11266" y="11287"/>
                  </a:lnTo>
                  <a:lnTo>
                    <a:pt x="23494" y="3030"/>
                  </a:lnTo>
                  <a:lnTo>
                    <a:pt x="38468" y="0"/>
                  </a:lnTo>
                  <a:lnTo>
                    <a:pt x="1281303" y="0"/>
                  </a:lnTo>
                  <a:lnTo>
                    <a:pt x="1296263" y="3030"/>
                  </a:lnTo>
                  <a:lnTo>
                    <a:pt x="1308496" y="11287"/>
                  </a:lnTo>
                  <a:lnTo>
                    <a:pt x="1316753" y="23520"/>
                  </a:lnTo>
                  <a:lnTo>
                    <a:pt x="1319784" y="38480"/>
                  </a:lnTo>
                  <a:lnTo>
                    <a:pt x="1319784" y="929258"/>
                  </a:lnTo>
                  <a:lnTo>
                    <a:pt x="1316753" y="944219"/>
                  </a:lnTo>
                  <a:lnTo>
                    <a:pt x="1308496" y="956452"/>
                  </a:lnTo>
                  <a:lnTo>
                    <a:pt x="1296263" y="964709"/>
                  </a:lnTo>
                  <a:lnTo>
                    <a:pt x="1281303" y="967739"/>
                  </a:lnTo>
                  <a:lnTo>
                    <a:pt x="38468" y="967739"/>
                  </a:lnTo>
                  <a:lnTo>
                    <a:pt x="23494" y="964709"/>
                  </a:lnTo>
                  <a:lnTo>
                    <a:pt x="11266" y="956452"/>
                  </a:lnTo>
                  <a:lnTo>
                    <a:pt x="3022" y="944219"/>
                  </a:lnTo>
                  <a:lnTo>
                    <a:pt x="0" y="929258"/>
                  </a:lnTo>
                  <a:lnTo>
                    <a:pt x="0" y="38480"/>
                  </a:lnTo>
                  <a:close/>
                </a:path>
              </a:pathLst>
            </a:custGeom>
            <a:ln w="19050">
              <a:solidFill>
                <a:srgbClr val="006B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734059" y="2807589"/>
            <a:ext cx="903605" cy="65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95"/>
              </a:spcBef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Investigations</a:t>
            </a:r>
            <a:r>
              <a:rPr sz="9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 Dashboards: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Perform</a:t>
            </a:r>
            <a:r>
              <a:rPr sz="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detailed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sz="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analysis.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63016" y="3571113"/>
            <a:ext cx="8877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Users,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Analysts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740663" y="2760345"/>
            <a:ext cx="4861560" cy="3589654"/>
            <a:chOff x="740663" y="2760345"/>
            <a:chExt cx="4861560" cy="3589654"/>
          </a:xfrm>
        </p:grpSpPr>
        <p:pic>
          <p:nvPicPr>
            <p:cNvPr id="60" name="object 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663" y="3477768"/>
              <a:ext cx="114299" cy="108203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219874" y="5323620"/>
              <a:ext cx="3739515" cy="1026160"/>
            </a:xfrm>
            <a:custGeom>
              <a:avLst/>
              <a:gdLst/>
              <a:ahLst/>
              <a:cxnLst/>
              <a:rect l="l" t="t" r="r" b="b"/>
              <a:pathLst>
                <a:path w="3739515" h="1026160">
                  <a:moveTo>
                    <a:pt x="2292228" y="0"/>
                  </a:moveTo>
                  <a:lnTo>
                    <a:pt x="2239215" y="864"/>
                  </a:lnTo>
                  <a:lnTo>
                    <a:pt x="2187347" y="4468"/>
                  </a:lnTo>
                  <a:lnTo>
                    <a:pt x="2137408" y="10716"/>
                  </a:lnTo>
                  <a:lnTo>
                    <a:pt x="2090182" y="19510"/>
                  </a:lnTo>
                  <a:lnTo>
                    <a:pt x="2046452" y="30752"/>
                  </a:lnTo>
                  <a:lnTo>
                    <a:pt x="2007002" y="44345"/>
                  </a:lnTo>
                  <a:lnTo>
                    <a:pt x="1944076" y="78197"/>
                  </a:lnTo>
                  <a:lnTo>
                    <a:pt x="1919470" y="69771"/>
                  </a:lnTo>
                  <a:lnTo>
                    <a:pt x="1865781" y="55016"/>
                  </a:lnTo>
                  <a:lnTo>
                    <a:pt x="1784119" y="39767"/>
                  </a:lnTo>
                  <a:lnTo>
                    <a:pt x="1730009" y="33458"/>
                  </a:lnTo>
                  <a:lnTo>
                    <a:pt x="1675141" y="29737"/>
                  </a:lnTo>
                  <a:lnTo>
                    <a:pt x="1620100" y="28537"/>
                  </a:lnTo>
                  <a:lnTo>
                    <a:pt x="1565471" y="29792"/>
                  </a:lnTo>
                  <a:lnTo>
                    <a:pt x="1511836" y="33433"/>
                  </a:lnTo>
                  <a:lnTo>
                    <a:pt x="1459781" y="39395"/>
                  </a:lnTo>
                  <a:lnTo>
                    <a:pt x="1409889" y="47608"/>
                  </a:lnTo>
                  <a:lnTo>
                    <a:pt x="1362744" y="58007"/>
                  </a:lnTo>
                  <a:lnTo>
                    <a:pt x="1318930" y="70524"/>
                  </a:lnTo>
                  <a:lnTo>
                    <a:pt x="1279032" y="85091"/>
                  </a:lnTo>
                  <a:lnTo>
                    <a:pt x="1243633" y="101641"/>
                  </a:lnTo>
                  <a:lnTo>
                    <a:pt x="1213318" y="120107"/>
                  </a:lnTo>
                  <a:lnTo>
                    <a:pt x="1163896" y="110462"/>
                  </a:lnTo>
                  <a:lnTo>
                    <a:pt x="1112536" y="102660"/>
                  </a:lnTo>
                  <a:lnTo>
                    <a:pt x="1059603" y="96727"/>
                  </a:lnTo>
                  <a:lnTo>
                    <a:pt x="1005462" y="92687"/>
                  </a:lnTo>
                  <a:lnTo>
                    <a:pt x="950476" y="90564"/>
                  </a:lnTo>
                  <a:lnTo>
                    <a:pt x="895011" y="90382"/>
                  </a:lnTo>
                  <a:lnTo>
                    <a:pt x="839430" y="92167"/>
                  </a:lnTo>
                  <a:lnTo>
                    <a:pt x="772487" y="97054"/>
                  </a:lnTo>
                  <a:lnTo>
                    <a:pt x="708851" y="104627"/>
                  </a:lnTo>
                  <a:lnTo>
                    <a:pt x="648895" y="114699"/>
                  </a:lnTo>
                  <a:lnTo>
                    <a:pt x="592996" y="127089"/>
                  </a:lnTo>
                  <a:lnTo>
                    <a:pt x="541527" y="141610"/>
                  </a:lnTo>
                  <a:lnTo>
                    <a:pt x="494864" y="158079"/>
                  </a:lnTo>
                  <a:lnTo>
                    <a:pt x="453382" y="176311"/>
                  </a:lnTo>
                  <a:lnTo>
                    <a:pt x="417456" y="196123"/>
                  </a:lnTo>
                  <a:lnTo>
                    <a:pt x="363769" y="239746"/>
                  </a:lnTo>
                  <a:lnTo>
                    <a:pt x="336804" y="287476"/>
                  </a:lnTo>
                  <a:lnTo>
                    <a:pt x="334278" y="312419"/>
                  </a:lnTo>
                  <a:lnTo>
                    <a:pt x="339558" y="337836"/>
                  </a:lnTo>
                  <a:lnTo>
                    <a:pt x="336383" y="341024"/>
                  </a:lnTo>
                  <a:lnTo>
                    <a:pt x="278105" y="345051"/>
                  </a:lnTo>
                  <a:lnTo>
                    <a:pt x="222878" y="352365"/>
                  </a:lnTo>
                  <a:lnTo>
                    <a:pt x="171617" y="362745"/>
                  </a:lnTo>
                  <a:lnTo>
                    <a:pt x="125234" y="375974"/>
                  </a:lnTo>
                  <a:lnTo>
                    <a:pt x="84644" y="391832"/>
                  </a:lnTo>
                  <a:lnTo>
                    <a:pt x="50760" y="410099"/>
                  </a:lnTo>
                  <a:lnTo>
                    <a:pt x="19094" y="436096"/>
                  </a:lnTo>
                  <a:lnTo>
                    <a:pt x="0" y="490382"/>
                  </a:lnTo>
                  <a:lnTo>
                    <a:pt x="11492" y="517117"/>
                  </a:lnTo>
                  <a:lnTo>
                    <a:pt x="36291" y="542546"/>
                  </a:lnTo>
                  <a:lnTo>
                    <a:pt x="73856" y="565892"/>
                  </a:lnTo>
                  <a:lnTo>
                    <a:pt x="123648" y="586378"/>
                  </a:lnTo>
                  <a:lnTo>
                    <a:pt x="185126" y="603228"/>
                  </a:lnTo>
                  <a:lnTo>
                    <a:pt x="135821" y="627753"/>
                  </a:lnTo>
                  <a:lnTo>
                    <a:pt x="102243" y="655344"/>
                  </a:lnTo>
                  <a:lnTo>
                    <a:pt x="85310" y="684976"/>
                  </a:lnTo>
                  <a:lnTo>
                    <a:pt x="85939" y="715623"/>
                  </a:lnTo>
                  <a:lnTo>
                    <a:pt x="118913" y="758892"/>
                  </a:lnTo>
                  <a:lnTo>
                    <a:pt x="184128" y="794872"/>
                  </a:lnTo>
                  <a:lnTo>
                    <a:pt x="226671" y="809495"/>
                  </a:lnTo>
                  <a:lnTo>
                    <a:pt x="274690" y="821534"/>
                  </a:lnTo>
                  <a:lnTo>
                    <a:pt x="327321" y="830737"/>
                  </a:lnTo>
                  <a:lnTo>
                    <a:pt x="383705" y="836849"/>
                  </a:lnTo>
                  <a:lnTo>
                    <a:pt x="442977" y="839617"/>
                  </a:lnTo>
                  <a:lnTo>
                    <a:pt x="504277" y="838787"/>
                  </a:lnTo>
                  <a:lnTo>
                    <a:pt x="506563" y="840299"/>
                  </a:lnTo>
                  <a:lnTo>
                    <a:pt x="543153" y="861334"/>
                  </a:lnTo>
                  <a:lnTo>
                    <a:pt x="578304" y="878014"/>
                  </a:lnTo>
                  <a:lnTo>
                    <a:pt x="616567" y="893310"/>
                  </a:lnTo>
                  <a:lnTo>
                    <a:pt x="657666" y="907197"/>
                  </a:lnTo>
                  <a:lnTo>
                    <a:pt x="701326" y="919647"/>
                  </a:lnTo>
                  <a:lnTo>
                    <a:pt x="747271" y="930637"/>
                  </a:lnTo>
                  <a:lnTo>
                    <a:pt x="795227" y="940140"/>
                  </a:lnTo>
                  <a:lnTo>
                    <a:pt x="844919" y="948131"/>
                  </a:lnTo>
                  <a:lnTo>
                    <a:pt x="896070" y="954583"/>
                  </a:lnTo>
                  <a:lnTo>
                    <a:pt x="948406" y="959472"/>
                  </a:lnTo>
                  <a:lnTo>
                    <a:pt x="1001651" y="962771"/>
                  </a:lnTo>
                  <a:lnTo>
                    <a:pt x="1055531" y="964455"/>
                  </a:lnTo>
                  <a:lnTo>
                    <a:pt x="1109769" y="964499"/>
                  </a:lnTo>
                  <a:lnTo>
                    <a:pt x="1164090" y="962876"/>
                  </a:lnTo>
                  <a:lnTo>
                    <a:pt x="1218220" y="959561"/>
                  </a:lnTo>
                  <a:lnTo>
                    <a:pt x="1271882" y="954529"/>
                  </a:lnTo>
                  <a:lnTo>
                    <a:pt x="1324802" y="947753"/>
                  </a:lnTo>
                  <a:lnTo>
                    <a:pt x="1376704" y="939208"/>
                  </a:lnTo>
                  <a:lnTo>
                    <a:pt x="1427313" y="928869"/>
                  </a:lnTo>
                  <a:lnTo>
                    <a:pt x="1461719" y="946219"/>
                  </a:lnTo>
                  <a:lnTo>
                    <a:pt x="1500270" y="962122"/>
                  </a:lnTo>
                  <a:lnTo>
                    <a:pt x="1542633" y="976485"/>
                  </a:lnTo>
                  <a:lnTo>
                    <a:pt x="1588475" y="989214"/>
                  </a:lnTo>
                  <a:lnTo>
                    <a:pt x="1637463" y="1000218"/>
                  </a:lnTo>
                  <a:lnTo>
                    <a:pt x="1689264" y="1009403"/>
                  </a:lnTo>
                  <a:lnTo>
                    <a:pt x="1743543" y="1016676"/>
                  </a:lnTo>
                  <a:lnTo>
                    <a:pt x="1801549" y="1022077"/>
                  </a:lnTo>
                  <a:lnTo>
                    <a:pt x="1859594" y="1025199"/>
                  </a:lnTo>
                  <a:lnTo>
                    <a:pt x="1917312" y="1026115"/>
                  </a:lnTo>
                  <a:lnTo>
                    <a:pt x="1974338" y="1024898"/>
                  </a:lnTo>
                  <a:lnTo>
                    <a:pt x="2030306" y="1021622"/>
                  </a:lnTo>
                  <a:lnTo>
                    <a:pt x="2084849" y="1016361"/>
                  </a:lnTo>
                  <a:lnTo>
                    <a:pt x="2137603" y="1009187"/>
                  </a:lnTo>
                  <a:lnTo>
                    <a:pt x="2188202" y="1000174"/>
                  </a:lnTo>
                  <a:lnTo>
                    <a:pt x="2236280" y="989396"/>
                  </a:lnTo>
                  <a:lnTo>
                    <a:pt x="2281470" y="976925"/>
                  </a:lnTo>
                  <a:lnTo>
                    <a:pt x="2323408" y="962836"/>
                  </a:lnTo>
                  <a:lnTo>
                    <a:pt x="2361728" y="947202"/>
                  </a:lnTo>
                  <a:lnTo>
                    <a:pt x="2396063" y="930095"/>
                  </a:lnTo>
                  <a:lnTo>
                    <a:pt x="2451319" y="891759"/>
                  </a:lnTo>
                  <a:lnTo>
                    <a:pt x="2471507" y="870677"/>
                  </a:lnTo>
                  <a:lnTo>
                    <a:pt x="2519814" y="880606"/>
                  </a:lnTo>
                  <a:lnTo>
                    <a:pt x="2570535" y="888458"/>
                  </a:lnTo>
                  <a:lnTo>
                    <a:pt x="2623188" y="894178"/>
                  </a:lnTo>
                  <a:lnTo>
                    <a:pt x="2677292" y="897714"/>
                  </a:lnTo>
                  <a:lnTo>
                    <a:pt x="2732365" y="899011"/>
                  </a:lnTo>
                  <a:lnTo>
                    <a:pt x="2800271" y="897511"/>
                  </a:lnTo>
                  <a:lnTo>
                    <a:pt x="2865474" y="892742"/>
                  </a:lnTo>
                  <a:lnTo>
                    <a:pt x="2927374" y="884922"/>
                  </a:lnTo>
                  <a:lnTo>
                    <a:pt x="2985368" y="874273"/>
                  </a:lnTo>
                  <a:lnTo>
                    <a:pt x="3038856" y="861016"/>
                  </a:lnTo>
                  <a:lnTo>
                    <a:pt x="3087235" y="845372"/>
                  </a:lnTo>
                  <a:lnTo>
                    <a:pt x="3129905" y="827562"/>
                  </a:lnTo>
                  <a:lnTo>
                    <a:pt x="3166263" y="807806"/>
                  </a:lnTo>
                  <a:lnTo>
                    <a:pt x="3217641" y="763341"/>
                  </a:lnTo>
                  <a:lnTo>
                    <a:pt x="3236555" y="713743"/>
                  </a:lnTo>
                  <a:lnTo>
                    <a:pt x="3295659" y="709414"/>
                  </a:lnTo>
                  <a:lnTo>
                    <a:pt x="3353044" y="702873"/>
                  </a:lnTo>
                  <a:lnTo>
                    <a:pt x="3408270" y="694187"/>
                  </a:lnTo>
                  <a:lnTo>
                    <a:pt x="3460900" y="683424"/>
                  </a:lnTo>
                  <a:lnTo>
                    <a:pt x="3510494" y="670652"/>
                  </a:lnTo>
                  <a:lnTo>
                    <a:pt x="3570269" y="650973"/>
                  </a:lnTo>
                  <a:lnTo>
                    <a:pt x="3621236" y="629002"/>
                  </a:lnTo>
                  <a:lnTo>
                    <a:pt x="3663267" y="605106"/>
                  </a:lnTo>
                  <a:lnTo>
                    <a:pt x="3696234" y="579649"/>
                  </a:lnTo>
                  <a:lnTo>
                    <a:pt x="3734459" y="525518"/>
                  </a:lnTo>
                  <a:lnTo>
                    <a:pt x="3739459" y="497575"/>
                  </a:lnTo>
                  <a:lnTo>
                    <a:pt x="3734880" y="469534"/>
                  </a:lnTo>
                  <a:lnTo>
                    <a:pt x="3720592" y="441761"/>
                  </a:lnTo>
                  <a:lnTo>
                    <a:pt x="3696467" y="414622"/>
                  </a:lnTo>
                  <a:lnTo>
                    <a:pt x="3662376" y="388481"/>
                  </a:lnTo>
                  <a:lnTo>
                    <a:pt x="3618190" y="363706"/>
                  </a:lnTo>
                  <a:lnTo>
                    <a:pt x="3624290" y="358142"/>
                  </a:lnTo>
                  <a:lnTo>
                    <a:pt x="3652452" y="315913"/>
                  </a:lnTo>
                  <a:lnTo>
                    <a:pt x="3655507" y="290988"/>
                  </a:lnTo>
                  <a:lnTo>
                    <a:pt x="3649064" y="266576"/>
                  </a:lnTo>
                  <a:lnTo>
                    <a:pt x="3609681" y="220599"/>
                  </a:lnTo>
                  <a:lnTo>
                    <a:pt x="3577741" y="199688"/>
                  </a:lnTo>
                  <a:lnTo>
                    <a:pt x="3538302" y="180598"/>
                  </a:lnTo>
                  <a:lnTo>
                    <a:pt x="3491863" y="163657"/>
                  </a:lnTo>
                  <a:lnTo>
                    <a:pt x="3438925" y="149192"/>
                  </a:lnTo>
                  <a:lnTo>
                    <a:pt x="3379987" y="137529"/>
                  </a:lnTo>
                  <a:lnTo>
                    <a:pt x="3315549" y="128997"/>
                  </a:lnTo>
                  <a:lnTo>
                    <a:pt x="3296583" y="102936"/>
                  </a:lnTo>
                  <a:lnTo>
                    <a:pt x="3266115" y="78626"/>
                  </a:lnTo>
                  <a:lnTo>
                    <a:pt x="3224931" y="56577"/>
                  </a:lnTo>
                  <a:lnTo>
                    <a:pt x="3173817" y="37303"/>
                  </a:lnTo>
                  <a:lnTo>
                    <a:pt x="3127871" y="24663"/>
                  </a:lnTo>
                  <a:lnTo>
                    <a:pt x="3078958" y="14669"/>
                  </a:lnTo>
                  <a:lnTo>
                    <a:pt x="3027783" y="7299"/>
                  </a:lnTo>
                  <a:lnTo>
                    <a:pt x="2975053" y="2533"/>
                  </a:lnTo>
                  <a:lnTo>
                    <a:pt x="2921472" y="350"/>
                  </a:lnTo>
                  <a:lnTo>
                    <a:pt x="2867747" y="727"/>
                  </a:lnTo>
                  <a:lnTo>
                    <a:pt x="2814583" y="3645"/>
                  </a:lnTo>
                  <a:lnTo>
                    <a:pt x="2762685" y="9081"/>
                  </a:lnTo>
                  <a:lnTo>
                    <a:pt x="2712760" y="17015"/>
                  </a:lnTo>
                  <a:lnTo>
                    <a:pt x="2665512" y="27425"/>
                  </a:lnTo>
                  <a:lnTo>
                    <a:pt x="2621647" y="40291"/>
                  </a:lnTo>
                  <a:lnTo>
                    <a:pt x="2581870" y="55591"/>
                  </a:lnTo>
                  <a:lnTo>
                    <a:pt x="2553829" y="43346"/>
                  </a:lnTo>
                  <a:lnTo>
                    <a:pt x="2487698" y="22855"/>
                  </a:lnTo>
                  <a:lnTo>
                    <a:pt x="2450298" y="14824"/>
                  </a:lnTo>
                  <a:lnTo>
                    <a:pt x="2398553" y="6882"/>
                  </a:lnTo>
                  <a:lnTo>
                    <a:pt x="2345602" y="1973"/>
                  </a:lnTo>
                  <a:lnTo>
                    <a:pt x="229222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78936" y="5650992"/>
              <a:ext cx="664463" cy="14935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376166" y="2769870"/>
              <a:ext cx="1216660" cy="975360"/>
            </a:xfrm>
            <a:custGeom>
              <a:avLst/>
              <a:gdLst/>
              <a:ahLst/>
              <a:cxnLst/>
              <a:rect l="l" t="t" r="r" b="b"/>
              <a:pathLst>
                <a:path w="1216660" h="975360">
                  <a:moveTo>
                    <a:pt x="1170559" y="0"/>
                  </a:moveTo>
                  <a:lnTo>
                    <a:pt x="45593" y="0"/>
                  </a:lnTo>
                  <a:lnTo>
                    <a:pt x="27860" y="3587"/>
                  </a:lnTo>
                  <a:lnTo>
                    <a:pt x="13366" y="13366"/>
                  </a:lnTo>
                  <a:lnTo>
                    <a:pt x="3587" y="27860"/>
                  </a:lnTo>
                  <a:lnTo>
                    <a:pt x="0" y="45592"/>
                  </a:lnTo>
                  <a:lnTo>
                    <a:pt x="0" y="929766"/>
                  </a:lnTo>
                  <a:lnTo>
                    <a:pt x="3587" y="947499"/>
                  </a:lnTo>
                  <a:lnTo>
                    <a:pt x="13366" y="961993"/>
                  </a:lnTo>
                  <a:lnTo>
                    <a:pt x="27860" y="971772"/>
                  </a:lnTo>
                  <a:lnTo>
                    <a:pt x="45593" y="975359"/>
                  </a:lnTo>
                  <a:lnTo>
                    <a:pt x="1170559" y="975359"/>
                  </a:lnTo>
                  <a:lnTo>
                    <a:pt x="1188291" y="971772"/>
                  </a:lnTo>
                  <a:lnTo>
                    <a:pt x="1202785" y="961993"/>
                  </a:lnTo>
                  <a:lnTo>
                    <a:pt x="1212564" y="947499"/>
                  </a:lnTo>
                  <a:lnTo>
                    <a:pt x="1216152" y="929766"/>
                  </a:lnTo>
                  <a:lnTo>
                    <a:pt x="1216152" y="45592"/>
                  </a:lnTo>
                  <a:lnTo>
                    <a:pt x="1212564" y="27860"/>
                  </a:lnTo>
                  <a:lnTo>
                    <a:pt x="1202785" y="13366"/>
                  </a:lnTo>
                  <a:lnTo>
                    <a:pt x="1188291" y="3587"/>
                  </a:lnTo>
                  <a:lnTo>
                    <a:pt x="1170559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376166" y="2769870"/>
              <a:ext cx="1216660" cy="975360"/>
            </a:xfrm>
            <a:custGeom>
              <a:avLst/>
              <a:gdLst/>
              <a:ahLst/>
              <a:cxnLst/>
              <a:rect l="l" t="t" r="r" b="b"/>
              <a:pathLst>
                <a:path w="1216660" h="975360">
                  <a:moveTo>
                    <a:pt x="0" y="45592"/>
                  </a:moveTo>
                  <a:lnTo>
                    <a:pt x="3587" y="27860"/>
                  </a:lnTo>
                  <a:lnTo>
                    <a:pt x="13366" y="13366"/>
                  </a:lnTo>
                  <a:lnTo>
                    <a:pt x="27860" y="3587"/>
                  </a:lnTo>
                  <a:lnTo>
                    <a:pt x="45593" y="0"/>
                  </a:lnTo>
                  <a:lnTo>
                    <a:pt x="1170559" y="0"/>
                  </a:lnTo>
                  <a:lnTo>
                    <a:pt x="1188291" y="3587"/>
                  </a:lnTo>
                  <a:lnTo>
                    <a:pt x="1202785" y="13366"/>
                  </a:lnTo>
                  <a:lnTo>
                    <a:pt x="1212564" y="27860"/>
                  </a:lnTo>
                  <a:lnTo>
                    <a:pt x="1216152" y="45592"/>
                  </a:lnTo>
                  <a:lnTo>
                    <a:pt x="1216152" y="929766"/>
                  </a:lnTo>
                  <a:lnTo>
                    <a:pt x="1212564" y="947499"/>
                  </a:lnTo>
                  <a:lnTo>
                    <a:pt x="1202785" y="961993"/>
                  </a:lnTo>
                  <a:lnTo>
                    <a:pt x="1188291" y="971772"/>
                  </a:lnTo>
                  <a:lnTo>
                    <a:pt x="1170559" y="975359"/>
                  </a:lnTo>
                  <a:lnTo>
                    <a:pt x="45593" y="975359"/>
                  </a:lnTo>
                  <a:lnTo>
                    <a:pt x="27860" y="971772"/>
                  </a:lnTo>
                  <a:lnTo>
                    <a:pt x="13366" y="961993"/>
                  </a:lnTo>
                  <a:lnTo>
                    <a:pt x="3587" y="947499"/>
                  </a:lnTo>
                  <a:lnTo>
                    <a:pt x="0" y="929766"/>
                  </a:lnTo>
                  <a:lnTo>
                    <a:pt x="0" y="45592"/>
                  </a:lnTo>
                  <a:close/>
                </a:path>
              </a:pathLst>
            </a:custGeom>
            <a:ln w="19050">
              <a:solidFill>
                <a:srgbClr val="006B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6074790" y="2827401"/>
            <a:ext cx="210375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8FD2"/>
                </a:solidFill>
                <a:latin typeface="Arial MT"/>
                <a:cs typeface="Arial MT"/>
              </a:rPr>
              <a:t>Analytic</a:t>
            </a:r>
            <a:r>
              <a:rPr sz="1200" spc="-15" dirty="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8FD2"/>
                </a:solidFill>
                <a:latin typeface="Arial MT"/>
                <a:cs typeface="Arial MT"/>
              </a:rPr>
              <a:t>tools</a:t>
            </a:r>
            <a:r>
              <a:rPr sz="1200" spc="-15" dirty="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8FD2"/>
                </a:solidFill>
                <a:latin typeface="Arial MT"/>
                <a:cs typeface="Arial MT"/>
              </a:rPr>
              <a:t>for</a:t>
            </a:r>
            <a:r>
              <a:rPr sz="1200" spc="-25" dirty="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08FD2"/>
                </a:solidFill>
                <a:latin typeface="Arial MT"/>
                <a:cs typeface="Arial MT"/>
              </a:rPr>
              <a:t>everyone </a:t>
            </a:r>
            <a:r>
              <a:rPr sz="1200" dirty="0">
                <a:latin typeface="Arial MT"/>
                <a:cs typeface="Arial MT"/>
              </a:rPr>
              <a:t>Different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analysis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tools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cater </a:t>
            </a:r>
            <a:r>
              <a:rPr sz="1200" dirty="0">
                <a:latin typeface="Arial MT"/>
                <a:cs typeface="Arial MT"/>
              </a:rPr>
              <a:t>for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individual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needs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user </a:t>
            </a:r>
            <a:r>
              <a:rPr sz="1200" dirty="0">
                <a:latin typeface="Arial MT"/>
                <a:cs typeface="Arial MT"/>
              </a:rPr>
              <a:t>groups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throughout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analysis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insight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lifecycle.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996178" y="3932682"/>
            <a:ext cx="2318385" cy="1292860"/>
          </a:xfrm>
          <a:prstGeom prst="rect">
            <a:avLst/>
          </a:prstGeom>
          <a:solidFill>
            <a:srgbClr val="FFEEC8"/>
          </a:solidFill>
          <a:ln w="25400">
            <a:solidFill>
              <a:srgbClr val="EFAB00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marL="90805" marR="157480">
              <a:lnSpc>
                <a:spcPct val="100000"/>
              </a:lnSpc>
              <a:spcBef>
                <a:spcPts val="685"/>
              </a:spcBef>
            </a:pPr>
            <a:r>
              <a:rPr sz="1200" dirty="0">
                <a:solidFill>
                  <a:srgbClr val="008FD2"/>
                </a:solidFill>
                <a:latin typeface="Arial MT"/>
                <a:cs typeface="Arial MT"/>
              </a:rPr>
              <a:t>Empowering</a:t>
            </a:r>
            <a:r>
              <a:rPr sz="1200" spc="-65" dirty="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8FD2"/>
                </a:solidFill>
                <a:latin typeface="Arial MT"/>
                <a:cs typeface="Arial MT"/>
              </a:rPr>
              <a:t>business</a:t>
            </a:r>
            <a:r>
              <a:rPr sz="1200" spc="-50" dirty="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08FD2"/>
                </a:solidFill>
                <a:latin typeface="Arial MT"/>
                <a:cs typeface="Arial MT"/>
              </a:rPr>
              <a:t>users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metrics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library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empowers </a:t>
            </a:r>
            <a:r>
              <a:rPr sz="1200" dirty="0">
                <a:latin typeface="Arial MT"/>
                <a:cs typeface="Arial MT"/>
              </a:rPr>
              <a:t>business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users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leverage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the </a:t>
            </a:r>
            <a:r>
              <a:rPr sz="1200" dirty="0">
                <a:latin typeface="Arial MT"/>
                <a:cs typeface="Arial MT"/>
              </a:rPr>
              <a:t>computational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power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25" dirty="0">
                <a:latin typeface="Arial MT"/>
                <a:cs typeface="Arial MT"/>
              </a:rPr>
              <a:t> the </a:t>
            </a:r>
            <a:r>
              <a:rPr sz="1200" dirty="0">
                <a:latin typeface="Arial MT"/>
                <a:cs typeface="Arial MT"/>
              </a:rPr>
              <a:t>SiGNAL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mining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engine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without </a:t>
            </a:r>
            <a:r>
              <a:rPr sz="1200" dirty="0">
                <a:latin typeface="Arial MT"/>
                <a:cs typeface="Arial MT"/>
              </a:rPr>
              <a:t>technical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knowledge.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074790" y="5371846"/>
            <a:ext cx="214947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8FD2"/>
                </a:solidFill>
                <a:latin typeface="Arial MT"/>
                <a:cs typeface="Arial MT"/>
              </a:rPr>
              <a:t>Instant</a:t>
            </a:r>
            <a:r>
              <a:rPr sz="1200" spc="-25" dirty="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08FD2"/>
                </a:solidFill>
                <a:latin typeface="Arial MT"/>
                <a:cs typeface="Arial MT"/>
              </a:rPr>
              <a:t>connectivity</a:t>
            </a:r>
            <a:endParaRPr sz="1200" dirty="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configurable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ETL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pipelines </a:t>
            </a:r>
            <a:r>
              <a:rPr sz="1200" dirty="0">
                <a:latin typeface="Arial MT"/>
                <a:cs typeface="Arial MT"/>
              </a:rPr>
              <a:t>allow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 extract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data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from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major </a:t>
            </a:r>
            <a:r>
              <a:rPr sz="1200" dirty="0">
                <a:latin typeface="Arial MT"/>
                <a:cs typeface="Arial MT"/>
              </a:rPr>
              <a:t>applications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click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0" dirty="0">
                <a:latin typeface="Arial MT"/>
                <a:cs typeface="Arial MT"/>
              </a:rPr>
              <a:t>a </a:t>
            </a:r>
            <a:r>
              <a:rPr sz="1200" spc="-10" dirty="0">
                <a:latin typeface="Arial MT"/>
                <a:cs typeface="Arial MT"/>
              </a:rPr>
              <a:t>button.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468114" y="2809747"/>
            <a:ext cx="997585" cy="49784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Live</a:t>
            </a:r>
            <a:r>
              <a:rPr sz="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Insights:</a:t>
            </a:r>
            <a:endParaRPr sz="900">
              <a:latin typeface="Arial MT"/>
              <a:cs typeface="Arial MT"/>
            </a:endParaRPr>
          </a:p>
          <a:p>
            <a:pPr marL="12700" marR="5080">
              <a:lnSpc>
                <a:spcPts val="1250"/>
              </a:lnSpc>
              <a:spcBef>
                <a:spcPts val="55"/>
              </a:spcBef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Key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metrics</a:t>
            </a:r>
            <a:r>
              <a:rPr sz="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on </a:t>
            </a:r>
            <a:r>
              <a:rPr sz="900" spc="-25" dirty="0">
                <a:solidFill>
                  <a:srgbClr val="FFFFFF"/>
                </a:solidFill>
                <a:latin typeface="Arial MT"/>
                <a:cs typeface="Arial MT"/>
              </a:rPr>
              <a:t>any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canvas/diagram.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841247" y="1927860"/>
            <a:ext cx="4441190" cy="4349750"/>
            <a:chOff x="841247" y="1927860"/>
            <a:chExt cx="4441190" cy="4349750"/>
          </a:xfrm>
        </p:grpSpPr>
        <p:pic>
          <p:nvPicPr>
            <p:cNvPr id="70" name="object 7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6656" y="3464052"/>
              <a:ext cx="135636" cy="10820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85944" y="1938528"/>
              <a:ext cx="396239" cy="39623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61259" y="1933956"/>
              <a:ext cx="396239" cy="39623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1639" y="1943100"/>
              <a:ext cx="396239" cy="39623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1247" y="1927860"/>
              <a:ext cx="396240" cy="39623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84319" y="1949196"/>
              <a:ext cx="394715" cy="39623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61359" y="1943100"/>
              <a:ext cx="396239" cy="39623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99943" y="5798819"/>
              <a:ext cx="478536" cy="47853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23715" y="5789675"/>
              <a:ext cx="423672" cy="42367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56103" y="5593080"/>
              <a:ext cx="1147571" cy="13563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37915" y="5987795"/>
              <a:ext cx="568452" cy="15240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40991" y="5943600"/>
              <a:ext cx="722376" cy="10667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62327" y="5547360"/>
              <a:ext cx="405384" cy="201168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214877" y="2769870"/>
              <a:ext cx="1079500" cy="986155"/>
            </a:xfrm>
            <a:custGeom>
              <a:avLst/>
              <a:gdLst/>
              <a:ahLst/>
              <a:cxnLst/>
              <a:rect l="l" t="t" r="r" b="b"/>
              <a:pathLst>
                <a:path w="1079500" h="986154">
                  <a:moveTo>
                    <a:pt x="1032891" y="0"/>
                  </a:moveTo>
                  <a:lnTo>
                    <a:pt x="46100" y="0"/>
                  </a:lnTo>
                  <a:lnTo>
                    <a:pt x="28182" y="3631"/>
                  </a:lnTo>
                  <a:lnTo>
                    <a:pt x="13525" y="13525"/>
                  </a:lnTo>
                  <a:lnTo>
                    <a:pt x="3631" y="28182"/>
                  </a:lnTo>
                  <a:lnTo>
                    <a:pt x="0" y="46100"/>
                  </a:lnTo>
                  <a:lnTo>
                    <a:pt x="0" y="939926"/>
                  </a:lnTo>
                  <a:lnTo>
                    <a:pt x="3631" y="957845"/>
                  </a:lnTo>
                  <a:lnTo>
                    <a:pt x="13525" y="972502"/>
                  </a:lnTo>
                  <a:lnTo>
                    <a:pt x="28182" y="982396"/>
                  </a:lnTo>
                  <a:lnTo>
                    <a:pt x="46100" y="986027"/>
                  </a:lnTo>
                  <a:lnTo>
                    <a:pt x="1032891" y="986027"/>
                  </a:lnTo>
                  <a:lnTo>
                    <a:pt x="1050809" y="982396"/>
                  </a:lnTo>
                  <a:lnTo>
                    <a:pt x="1065466" y="972502"/>
                  </a:lnTo>
                  <a:lnTo>
                    <a:pt x="1075360" y="957845"/>
                  </a:lnTo>
                  <a:lnTo>
                    <a:pt x="1078992" y="939926"/>
                  </a:lnTo>
                  <a:lnTo>
                    <a:pt x="1078992" y="46100"/>
                  </a:lnTo>
                  <a:lnTo>
                    <a:pt x="1075360" y="28182"/>
                  </a:lnTo>
                  <a:lnTo>
                    <a:pt x="1065466" y="13525"/>
                  </a:lnTo>
                  <a:lnTo>
                    <a:pt x="1050809" y="3631"/>
                  </a:lnTo>
                  <a:lnTo>
                    <a:pt x="1032891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14877" y="2769870"/>
              <a:ext cx="1079500" cy="986155"/>
            </a:xfrm>
            <a:custGeom>
              <a:avLst/>
              <a:gdLst/>
              <a:ahLst/>
              <a:cxnLst/>
              <a:rect l="l" t="t" r="r" b="b"/>
              <a:pathLst>
                <a:path w="1079500" h="986154">
                  <a:moveTo>
                    <a:pt x="0" y="46100"/>
                  </a:moveTo>
                  <a:lnTo>
                    <a:pt x="3631" y="28182"/>
                  </a:lnTo>
                  <a:lnTo>
                    <a:pt x="13525" y="13525"/>
                  </a:lnTo>
                  <a:lnTo>
                    <a:pt x="28182" y="3631"/>
                  </a:lnTo>
                  <a:lnTo>
                    <a:pt x="46100" y="0"/>
                  </a:lnTo>
                  <a:lnTo>
                    <a:pt x="1032891" y="0"/>
                  </a:lnTo>
                  <a:lnTo>
                    <a:pt x="1050809" y="3631"/>
                  </a:lnTo>
                  <a:lnTo>
                    <a:pt x="1065466" y="13525"/>
                  </a:lnTo>
                  <a:lnTo>
                    <a:pt x="1075360" y="28182"/>
                  </a:lnTo>
                  <a:lnTo>
                    <a:pt x="1078992" y="46100"/>
                  </a:lnTo>
                  <a:lnTo>
                    <a:pt x="1078992" y="939926"/>
                  </a:lnTo>
                  <a:lnTo>
                    <a:pt x="1075360" y="957845"/>
                  </a:lnTo>
                  <a:lnTo>
                    <a:pt x="1065466" y="972502"/>
                  </a:lnTo>
                  <a:lnTo>
                    <a:pt x="1050809" y="982396"/>
                  </a:lnTo>
                  <a:lnTo>
                    <a:pt x="1032891" y="986027"/>
                  </a:lnTo>
                  <a:lnTo>
                    <a:pt x="46100" y="986027"/>
                  </a:lnTo>
                  <a:lnTo>
                    <a:pt x="28182" y="982396"/>
                  </a:lnTo>
                  <a:lnTo>
                    <a:pt x="13525" y="972502"/>
                  </a:lnTo>
                  <a:lnTo>
                    <a:pt x="3631" y="957845"/>
                  </a:lnTo>
                  <a:lnTo>
                    <a:pt x="0" y="939926"/>
                  </a:lnTo>
                  <a:lnTo>
                    <a:pt x="0" y="46100"/>
                  </a:lnTo>
                  <a:close/>
                </a:path>
              </a:pathLst>
            </a:custGeom>
            <a:ln w="19049">
              <a:solidFill>
                <a:srgbClr val="006B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9924668" y="1051686"/>
            <a:ext cx="2040889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200+</a:t>
            </a:r>
            <a:r>
              <a:rPr sz="1600" spc="-20" dirty="0">
                <a:solidFill>
                  <a:srgbClr val="960982"/>
                </a:solidFill>
                <a:latin typeface="Arial MT"/>
                <a:cs typeface="Arial MT"/>
              </a:rPr>
              <a:t> pre-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built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 process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performance</a:t>
            </a:r>
            <a:r>
              <a:rPr sz="1600" spc="-10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indicator metrics</a:t>
            </a:r>
            <a:endParaRPr sz="16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9814941" y="2880105"/>
            <a:ext cx="226187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Metric</a:t>
            </a:r>
            <a:r>
              <a:rPr sz="16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recommendations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for</a:t>
            </a:r>
            <a:r>
              <a:rPr sz="1600" spc="-2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13+</a:t>
            </a:r>
            <a:r>
              <a:rPr sz="16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process</a:t>
            </a:r>
            <a:r>
              <a:rPr sz="16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types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across</a:t>
            </a:r>
            <a:r>
              <a:rPr sz="1600" spc="-4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various</a:t>
            </a:r>
            <a:r>
              <a:rPr sz="1600" spc="-4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industries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and</a:t>
            </a:r>
            <a:r>
              <a:rPr sz="16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process</a:t>
            </a:r>
            <a:r>
              <a:rPr sz="16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domains</a:t>
            </a:r>
            <a:endParaRPr sz="16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9894189" y="5280152"/>
            <a:ext cx="210439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" algn="ctr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based</a:t>
            </a:r>
            <a:r>
              <a:rPr sz="16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on</a:t>
            </a:r>
            <a:r>
              <a:rPr sz="16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predefined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event</a:t>
            </a:r>
            <a:r>
              <a:rPr sz="1600" spc="-2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logs</a:t>
            </a:r>
            <a:r>
              <a:rPr sz="16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for</a:t>
            </a:r>
            <a:r>
              <a:rPr sz="1600" spc="-2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SAP</a:t>
            </a:r>
            <a:r>
              <a:rPr sz="16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960982"/>
                </a:solidFill>
                <a:latin typeface="Arial MT"/>
                <a:cs typeface="Arial MT"/>
              </a:rPr>
              <a:t>and </a:t>
            </a:r>
            <a:r>
              <a:rPr sz="1600" spc="-20" dirty="0">
                <a:solidFill>
                  <a:srgbClr val="960982"/>
                </a:solidFill>
                <a:latin typeface="Arial MT"/>
                <a:cs typeface="Arial MT"/>
              </a:rPr>
              <a:t>non-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SAP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processes</a:t>
            </a:r>
            <a:endParaRPr sz="16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306317" y="2809747"/>
            <a:ext cx="66167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Actions: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Execute</a:t>
            </a:r>
            <a:r>
              <a:rPr sz="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alert.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306317" y="3564382"/>
            <a:ext cx="88709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Users,</a:t>
            </a:r>
            <a:r>
              <a:rPr sz="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Analysts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2034920" y="2760345"/>
            <a:ext cx="1410970" cy="996315"/>
            <a:chOff x="2034920" y="2760345"/>
            <a:chExt cx="1410970" cy="996315"/>
          </a:xfrm>
        </p:grpSpPr>
        <p:pic>
          <p:nvPicPr>
            <p:cNvPr id="91" name="object 9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10127" y="3467100"/>
              <a:ext cx="135636" cy="108203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2044445" y="2769870"/>
              <a:ext cx="1079500" cy="977265"/>
            </a:xfrm>
            <a:custGeom>
              <a:avLst/>
              <a:gdLst/>
              <a:ahLst/>
              <a:cxnLst/>
              <a:rect l="l" t="t" r="r" b="b"/>
              <a:pathLst>
                <a:path w="1079500" h="977264">
                  <a:moveTo>
                    <a:pt x="1033272" y="0"/>
                  </a:moveTo>
                  <a:lnTo>
                    <a:pt x="45720" y="0"/>
                  </a:lnTo>
                  <a:lnTo>
                    <a:pt x="27914" y="3589"/>
                  </a:lnTo>
                  <a:lnTo>
                    <a:pt x="13382" y="13382"/>
                  </a:lnTo>
                  <a:lnTo>
                    <a:pt x="3589" y="27914"/>
                  </a:lnTo>
                  <a:lnTo>
                    <a:pt x="0" y="45719"/>
                  </a:lnTo>
                  <a:lnTo>
                    <a:pt x="0" y="931163"/>
                  </a:lnTo>
                  <a:lnTo>
                    <a:pt x="3589" y="948969"/>
                  </a:lnTo>
                  <a:lnTo>
                    <a:pt x="13382" y="963501"/>
                  </a:lnTo>
                  <a:lnTo>
                    <a:pt x="27914" y="973294"/>
                  </a:lnTo>
                  <a:lnTo>
                    <a:pt x="45720" y="976883"/>
                  </a:lnTo>
                  <a:lnTo>
                    <a:pt x="1033272" y="976883"/>
                  </a:lnTo>
                  <a:lnTo>
                    <a:pt x="1051077" y="973294"/>
                  </a:lnTo>
                  <a:lnTo>
                    <a:pt x="1065609" y="963501"/>
                  </a:lnTo>
                  <a:lnTo>
                    <a:pt x="1075402" y="948969"/>
                  </a:lnTo>
                  <a:lnTo>
                    <a:pt x="1078992" y="931163"/>
                  </a:lnTo>
                  <a:lnTo>
                    <a:pt x="1078992" y="45719"/>
                  </a:lnTo>
                  <a:lnTo>
                    <a:pt x="1075402" y="27914"/>
                  </a:lnTo>
                  <a:lnTo>
                    <a:pt x="1065609" y="13382"/>
                  </a:lnTo>
                  <a:lnTo>
                    <a:pt x="1051077" y="3589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044445" y="2769870"/>
              <a:ext cx="1079500" cy="977265"/>
            </a:xfrm>
            <a:custGeom>
              <a:avLst/>
              <a:gdLst/>
              <a:ahLst/>
              <a:cxnLst/>
              <a:rect l="l" t="t" r="r" b="b"/>
              <a:pathLst>
                <a:path w="1079500" h="977264">
                  <a:moveTo>
                    <a:pt x="0" y="45719"/>
                  </a:moveTo>
                  <a:lnTo>
                    <a:pt x="3589" y="27914"/>
                  </a:lnTo>
                  <a:lnTo>
                    <a:pt x="13382" y="13382"/>
                  </a:lnTo>
                  <a:lnTo>
                    <a:pt x="27914" y="3589"/>
                  </a:lnTo>
                  <a:lnTo>
                    <a:pt x="45720" y="0"/>
                  </a:lnTo>
                  <a:lnTo>
                    <a:pt x="1033272" y="0"/>
                  </a:lnTo>
                  <a:lnTo>
                    <a:pt x="1051077" y="3589"/>
                  </a:lnTo>
                  <a:lnTo>
                    <a:pt x="1065609" y="13382"/>
                  </a:lnTo>
                  <a:lnTo>
                    <a:pt x="1075402" y="27914"/>
                  </a:lnTo>
                  <a:lnTo>
                    <a:pt x="1078992" y="45719"/>
                  </a:lnTo>
                  <a:lnTo>
                    <a:pt x="1078992" y="931163"/>
                  </a:lnTo>
                  <a:lnTo>
                    <a:pt x="1075402" y="948969"/>
                  </a:lnTo>
                  <a:lnTo>
                    <a:pt x="1065609" y="963501"/>
                  </a:lnTo>
                  <a:lnTo>
                    <a:pt x="1051077" y="973294"/>
                  </a:lnTo>
                  <a:lnTo>
                    <a:pt x="1033272" y="976883"/>
                  </a:lnTo>
                  <a:lnTo>
                    <a:pt x="45720" y="976883"/>
                  </a:lnTo>
                  <a:lnTo>
                    <a:pt x="27914" y="973294"/>
                  </a:lnTo>
                  <a:lnTo>
                    <a:pt x="13382" y="963501"/>
                  </a:lnTo>
                  <a:lnTo>
                    <a:pt x="3589" y="948969"/>
                  </a:lnTo>
                  <a:lnTo>
                    <a:pt x="0" y="931163"/>
                  </a:lnTo>
                  <a:lnTo>
                    <a:pt x="0" y="45719"/>
                  </a:lnTo>
                  <a:close/>
                </a:path>
              </a:pathLst>
            </a:custGeom>
            <a:ln w="19050">
              <a:solidFill>
                <a:srgbClr val="006B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2136139" y="2809747"/>
            <a:ext cx="62039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Insights: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Identify</a:t>
            </a:r>
            <a:r>
              <a:rPr sz="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collaborate.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136139" y="3564128"/>
            <a:ext cx="88709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Users,</a:t>
            </a:r>
            <a:r>
              <a:rPr sz="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Analysts</a:t>
            </a:r>
            <a:endParaRPr sz="600">
              <a:latin typeface="Arial MT"/>
              <a:cs typeface="Arial MT"/>
            </a:endParaRPr>
          </a:p>
        </p:txBody>
      </p:sp>
      <p:pic>
        <p:nvPicPr>
          <p:cNvPr id="96" name="object 9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47316" y="3467100"/>
            <a:ext cx="135636" cy="108203"/>
          </a:xfrm>
          <a:prstGeom prst="rect">
            <a:avLst/>
          </a:prstGeom>
        </p:spPr>
      </p:pic>
      <p:sp>
        <p:nvSpPr>
          <p:cNvPr id="97" name="object 97"/>
          <p:cNvSpPr txBox="1"/>
          <p:nvPr/>
        </p:nvSpPr>
        <p:spPr>
          <a:xfrm>
            <a:off x="4487036" y="3568445"/>
            <a:ext cx="8039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Users,</a:t>
            </a:r>
            <a:r>
              <a:rPr sz="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Execs</a:t>
            </a:r>
            <a:endParaRPr sz="600">
              <a:latin typeface="Arial MT"/>
              <a:cs typeface="Arial MT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65656" y="0"/>
            <a:ext cx="999831" cy="9937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1" grpId="0" animBg="1"/>
      <p:bldP spid="12" grpId="0"/>
      <p:bldP spid="16" grpId="0"/>
      <p:bldP spid="20" grpId="0" animBg="1"/>
      <p:bldP spid="25" grpId="0" animBg="1"/>
      <p:bldP spid="30" grpId="0" animBg="1"/>
      <p:bldP spid="35" grpId="0" animBg="1"/>
      <p:bldP spid="40" grpId="0" animBg="1"/>
      <p:bldP spid="45" grpId="0" animBg="1"/>
      <p:bldP spid="49" grpId="0"/>
      <p:bldP spid="50" grpId="0" animBg="1"/>
      <p:bldP spid="51" grpId="0" animBg="1"/>
      <p:bldP spid="52" grpId="0" animBg="1"/>
      <p:bldP spid="53" grpId="0" animBg="1"/>
      <p:bldP spid="57" grpId="0"/>
      <p:bldP spid="58" grpId="0"/>
      <p:bldP spid="65" grpId="0"/>
      <p:bldP spid="66" grpId="0" animBg="1"/>
      <p:bldP spid="67" grpId="0"/>
      <p:bldP spid="68" grpId="0"/>
      <p:bldP spid="85" grpId="0"/>
      <p:bldP spid="86" grpId="0"/>
      <p:bldP spid="87" grpId="0"/>
      <p:bldP spid="88" grpId="0"/>
      <p:bldP spid="89" grpId="0"/>
      <p:bldP spid="94" grpId="0"/>
      <p:bldP spid="95" grpId="0"/>
      <p:bldP spid="9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7052361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5" dirty="0"/>
              <a:t> </a:t>
            </a:r>
            <a:r>
              <a:rPr dirty="0"/>
              <a:t>Signavio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Intelligence</a:t>
            </a:r>
            <a:r>
              <a:rPr spc="-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action</a:t>
            </a:r>
            <a:r>
              <a:rPr spc="-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15" dirty="0"/>
              <a:t> </a:t>
            </a:r>
            <a:r>
              <a:rPr spc="-50" dirty="0"/>
              <a:t>2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Intelligence</a:t>
            </a:r>
            <a:r>
              <a:rPr sz="20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Metric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library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96823" y="1269238"/>
            <a:ext cx="11186795" cy="5096510"/>
            <a:chOff x="496823" y="1269238"/>
            <a:chExt cx="11186795" cy="5096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099" y="1275588"/>
              <a:ext cx="7915480" cy="38383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19556" y="1272413"/>
              <a:ext cx="7934325" cy="3853179"/>
            </a:xfrm>
            <a:custGeom>
              <a:avLst/>
              <a:gdLst/>
              <a:ahLst/>
              <a:cxnLst/>
              <a:rect l="l" t="t" r="r" b="b"/>
              <a:pathLst>
                <a:path w="7934325" h="3853179">
                  <a:moveTo>
                    <a:pt x="0" y="3852926"/>
                  </a:moveTo>
                  <a:lnTo>
                    <a:pt x="7934198" y="3852926"/>
                  </a:lnTo>
                  <a:lnTo>
                    <a:pt x="7934198" y="0"/>
                  </a:lnTo>
                  <a:lnTo>
                    <a:pt x="0" y="0"/>
                  </a:lnTo>
                  <a:lnTo>
                    <a:pt x="0" y="385292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5873" y="1975866"/>
              <a:ext cx="1146175" cy="3177540"/>
            </a:xfrm>
            <a:custGeom>
              <a:avLst/>
              <a:gdLst/>
              <a:ahLst/>
              <a:cxnLst/>
              <a:rect l="l" t="t" r="r" b="b"/>
              <a:pathLst>
                <a:path w="1146175" h="3177540">
                  <a:moveTo>
                    <a:pt x="0" y="3177539"/>
                  </a:moveTo>
                  <a:lnTo>
                    <a:pt x="1146047" y="3177539"/>
                  </a:lnTo>
                  <a:lnTo>
                    <a:pt x="1146047" y="0"/>
                  </a:lnTo>
                  <a:lnTo>
                    <a:pt x="0" y="0"/>
                  </a:lnTo>
                  <a:lnTo>
                    <a:pt x="0" y="3177539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7367" y="2918460"/>
              <a:ext cx="3779520" cy="34259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894192" y="2915285"/>
              <a:ext cx="3785870" cy="3432810"/>
            </a:xfrm>
            <a:custGeom>
              <a:avLst/>
              <a:gdLst/>
              <a:ahLst/>
              <a:cxnLst/>
              <a:rect l="l" t="t" r="r" b="b"/>
              <a:pathLst>
                <a:path w="3785870" h="3432810">
                  <a:moveTo>
                    <a:pt x="0" y="3432302"/>
                  </a:moveTo>
                  <a:lnTo>
                    <a:pt x="3785870" y="3432302"/>
                  </a:lnTo>
                  <a:lnTo>
                    <a:pt x="3785870" y="0"/>
                  </a:lnTo>
                  <a:lnTo>
                    <a:pt x="0" y="0"/>
                  </a:lnTo>
                  <a:lnTo>
                    <a:pt x="0" y="343230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98130" y="4837938"/>
              <a:ext cx="1804670" cy="1508760"/>
            </a:xfrm>
            <a:custGeom>
              <a:avLst/>
              <a:gdLst/>
              <a:ahLst/>
              <a:cxnLst/>
              <a:rect l="l" t="t" r="r" b="b"/>
              <a:pathLst>
                <a:path w="1804670" h="1508760">
                  <a:moveTo>
                    <a:pt x="0" y="1508760"/>
                  </a:moveTo>
                  <a:lnTo>
                    <a:pt x="1804416" y="1508760"/>
                  </a:lnTo>
                  <a:lnTo>
                    <a:pt x="1804416" y="0"/>
                  </a:lnTo>
                  <a:lnTo>
                    <a:pt x="0" y="0"/>
                  </a:lnTo>
                  <a:lnTo>
                    <a:pt x="0" y="1508760"/>
                  </a:lnTo>
                  <a:close/>
                </a:path>
              </a:pathLst>
            </a:custGeom>
            <a:ln w="380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10031" y="5252084"/>
            <a:ext cx="2091689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Choose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metrics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based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on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14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system</a:t>
            </a:r>
            <a:r>
              <a:rPr sz="14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type,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4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type</a:t>
            </a:r>
            <a:r>
              <a:rPr sz="14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or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analysis objective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67247" y="5252084"/>
            <a:ext cx="210312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Modify</a:t>
            </a:r>
            <a:r>
              <a:rPr sz="1400"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metrics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based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EFAB00"/>
                </a:solidFill>
                <a:latin typeface="Arial"/>
                <a:cs typeface="Arial"/>
              </a:rPr>
              <a:t>on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custom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needs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EFAB00"/>
                </a:solidFill>
                <a:latin typeface="Arial"/>
                <a:cs typeface="Arial"/>
              </a:rPr>
              <a:t>or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reuse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existing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variables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based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on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your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defined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system</a:t>
            </a:r>
            <a:r>
              <a:rPr sz="1400"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EFAB00"/>
                </a:solidFill>
                <a:latin typeface="Arial"/>
                <a:cs typeface="Arial"/>
              </a:rPr>
              <a:t>type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5656" y="0"/>
            <a:ext cx="999831" cy="9937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1E892F-E0DC-4711-9577-9349584F703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08" y="172041"/>
            <a:ext cx="12210354" cy="6705600"/>
          </a:xfrm>
        </p:spPr>
      </p:pic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B360029-4880-4C07-B63C-AECC54528951}"/>
              </a:ext>
            </a:extLst>
          </p:cNvPr>
          <p:cNvSpPr/>
          <p:nvPr/>
        </p:nvSpPr>
        <p:spPr>
          <a:xfrm>
            <a:off x="-2245135" y="-2119232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EF6D78AB-B8FF-4384-BDB1-63133AFB6736}"/>
              </a:ext>
            </a:extLst>
          </p:cNvPr>
          <p:cNvGrpSpPr/>
          <p:nvPr/>
        </p:nvGrpSpPr>
        <p:grpSpPr>
          <a:xfrm>
            <a:off x="10896600" y="-112291"/>
            <a:ext cx="566738" cy="1852675"/>
            <a:chOff x="10813258" y="4600569"/>
            <a:chExt cx="566738" cy="2231238"/>
          </a:xfrm>
          <a:solidFill>
            <a:schemeClr val="bg1"/>
          </a:solidFill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8A5A29F2-B7B2-4F4D-9A74-F25BE4B27D03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3301C6EB-D2B4-4A8E-9322-D9074CB1B77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731DABD7-F65A-40D9-8376-DE70AECB0B4F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31E9B3DF-9261-455D-95FB-78CA971A76B7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71168FE9-5527-4790-A29B-2B5B2618E390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6C6FAD9-046C-4E4A-85D9-DBF0B68A3A9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2BC7DBA0-AAF6-4381-A6D5-01E45655B53E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D7D0E757-326F-4722-B64C-CAB3106ED4A2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432AB48-CF14-4433-97A5-8341B7269BB2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2A9C77DA-D84E-4269-8A95-BE8875EDC709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EE2F159E-6424-409A-8C37-F978E38AACD9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63A3AE5C-37B3-4BC5-B0CC-D07B8017787E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68E84C78-1C20-4631-8048-ED151D739BD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869D9DC6-8110-43DB-870F-B215A56CA45F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A7C197D2-9DDA-46DC-9D6E-EC8084ACBB53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1E8E53F6-885B-4C6A-8E42-CC894C130F5E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60A365B8-5FBF-4905-AFDE-71D4C3CA1400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A41A070C-1237-4711-9C6C-82B3CF868C33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B004779-DEE4-4538-A4BC-2C1147F4BABB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16FE6B91-EAD9-45C7-8778-90B85581217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73314D01-722E-4780-99DE-5DB3243DF04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958FA873-48AA-4F4B-8A7A-05979F578F2A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E5E201FD-5B24-4D71-B11A-84026C982478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34E6819D-E29D-43E4-8F04-B4CC04E930F3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7BC37B32-5021-4265-A85B-685954BF5420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5E081E45-37AA-4496-B187-CAE870635D2E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A146955A-1086-4E97-B763-908D59A8C71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5E4C97D-6333-4F1D-BFDC-AC9506FDA82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2E51CF5C-D3A1-4123-A407-B58E0EFC20D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86E29252-DC3F-4DC6-9B6B-D0E3A922B955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E688A8C0-E45B-4F7E-8B4A-0014A157E628}"/>
              </a:ext>
            </a:extLst>
          </p:cNvPr>
          <p:cNvCxnSpPr>
            <a:cxnSpLocks/>
          </p:cNvCxnSpPr>
          <p:nvPr/>
        </p:nvCxnSpPr>
        <p:spPr>
          <a:xfrm>
            <a:off x="-941579" y="3803141"/>
            <a:ext cx="646885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bject 6"/>
          <p:cNvSpPr txBox="1"/>
          <p:nvPr/>
        </p:nvSpPr>
        <p:spPr>
          <a:xfrm>
            <a:off x="1354086" y="5219412"/>
            <a:ext cx="2468880" cy="76367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 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 </a:t>
            </a: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Continuous</a:t>
            </a:r>
            <a:r>
              <a:rPr kumimoji="0" sz="1600" b="0" i="0" u="none" strike="noStrike" kern="1200" cap="none" spc="-3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Improvement</a:t>
            </a:r>
            <a:r>
              <a:rPr kumimoji="0" lang="en-US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br>
              <a:rPr kumimoji="0" lang="en-US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</a:b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57" name="object 11"/>
          <p:cNvSpPr/>
          <p:nvPr/>
        </p:nvSpPr>
        <p:spPr>
          <a:xfrm>
            <a:off x="1184542" y="5086856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0" y="144018"/>
                </a:moveTo>
                <a:lnTo>
                  <a:pt x="7342" y="98511"/>
                </a:lnTo>
                <a:lnTo>
                  <a:pt x="27786" y="58978"/>
                </a:lnTo>
                <a:lnTo>
                  <a:pt x="58962" y="27797"/>
                </a:lnTo>
                <a:lnTo>
                  <a:pt x="98496" y="7345"/>
                </a:lnTo>
                <a:lnTo>
                  <a:pt x="144018" y="0"/>
                </a:lnTo>
                <a:lnTo>
                  <a:pt x="189539" y="7345"/>
                </a:lnTo>
                <a:lnTo>
                  <a:pt x="229073" y="27797"/>
                </a:lnTo>
                <a:lnTo>
                  <a:pt x="260249" y="58978"/>
                </a:lnTo>
                <a:lnTo>
                  <a:pt x="280693" y="98511"/>
                </a:lnTo>
                <a:lnTo>
                  <a:pt x="288036" y="144018"/>
                </a:lnTo>
                <a:lnTo>
                  <a:pt x="280693" y="189524"/>
                </a:lnTo>
                <a:lnTo>
                  <a:pt x="260249" y="229057"/>
                </a:lnTo>
                <a:lnTo>
                  <a:pt x="229073" y="260238"/>
                </a:lnTo>
                <a:lnTo>
                  <a:pt x="189539" y="280690"/>
                </a:lnTo>
                <a:lnTo>
                  <a:pt x="144018" y="288035"/>
                </a:lnTo>
                <a:lnTo>
                  <a:pt x="98496" y="280690"/>
                </a:lnTo>
                <a:lnTo>
                  <a:pt x="58962" y="260238"/>
                </a:lnTo>
                <a:lnTo>
                  <a:pt x="27786" y="229057"/>
                </a:lnTo>
                <a:lnTo>
                  <a:pt x="7342" y="189524"/>
                </a:lnTo>
                <a:lnTo>
                  <a:pt x="0" y="144018"/>
                </a:lnTo>
                <a:close/>
              </a:path>
            </a:pathLst>
          </a:cu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bject 12"/>
          <p:cNvSpPr txBox="1"/>
          <p:nvPr/>
        </p:nvSpPr>
        <p:spPr>
          <a:xfrm>
            <a:off x="1259472" y="5077118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6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59" name="object 13"/>
          <p:cNvGrpSpPr/>
          <p:nvPr/>
        </p:nvGrpSpPr>
        <p:grpSpPr>
          <a:xfrm>
            <a:off x="676401" y="3939187"/>
            <a:ext cx="4057650" cy="682142"/>
            <a:chOff x="676401" y="3939285"/>
            <a:chExt cx="4057650" cy="1020444"/>
          </a:xfrm>
        </p:grpSpPr>
        <p:sp>
          <p:nvSpPr>
            <p:cNvPr id="60" name="object 14"/>
            <p:cNvSpPr/>
            <p:nvPr/>
          </p:nvSpPr>
          <p:spPr>
            <a:xfrm>
              <a:off x="682751" y="3945635"/>
              <a:ext cx="4044950" cy="1007744"/>
            </a:xfrm>
            <a:custGeom>
              <a:avLst/>
              <a:gdLst/>
              <a:ahLst/>
              <a:cxnLst/>
              <a:rect l="l" t="t" r="r" b="b"/>
              <a:pathLst>
                <a:path w="4044950" h="1007745">
                  <a:moveTo>
                    <a:pt x="3876802" y="0"/>
                  </a:moveTo>
                  <a:lnTo>
                    <a:pt x="167894" y="0"/>
                  </a:lnTo>
                  <a:lnTo>
                    <a:pt x="123262" y="5998"/>
                  </a:lnTo>
                  <a:lnTo>
                    <a:pt x="83155" y="22925"/>
                  </a:lnTo>
                  <a:lnTo>
                    <a:pt x="49175" y="49180"/>
                  </a:lnTo>
                  <a:lnTo>
                    <a:pt x="22923" y="83161"/>
                  </a:lnTo>
                  <a:lnTo>
                    <a:pt x="5997" y="123266"/>
                  </a:lnTo>
                  <a:lnTo>
                    <a:pt x="0" y="167894"/>
                  </a:lnTo>
                  <a:lnTo>
                    <a:pt x="0" y="839469"/>
                  </a:lnTo>
                  <a:lnTo>
                    <a:pt x="5997" y="884097"/>
                  </a:lnTo>
                  <a:lnTo>
                    <a:pt x="22923" y="924202"/>
                  </a:lnTo>
                  <a:lnTo>
                    <a:pt x="49175" y="958183"/>
                  </a:lnTo>
                  <a:lnTo>
                    <a:pt x="83155" y="984438"/>
                  </a:lnTo>
                  <a:lnTo>
                    <a:pt x="123262" y="1001365"/>
                  </a:lnTo>
                  <a:lnTo>
                    <a:pt x="167894" y="1007363"/>
                  </a:lnTo>
                  <a:lnTo>
                    <a:pt x="3876802" y="1007363"/>
                  </a:lnTo>
                  <a:lnTo>
                    <a:pt x="3921429" y="1001365"/>
                  </a:lnTo>
                  <a:lnTo>
                    <a:pt x="3961534" y="984438"/>
                  </a:lnTo>
                  <a:lnTo>
                    <a:pt x="3995515" y="958183"/>
                  </a:lnTo>
                  <a:lnTo>
                    <a:pt x="4021770" y="924202"/>
                  </a:lnTo>
                  <a:lnTo>
                    <a:pt x="4038697" y="884097"/>
                  </a:lnTo>
                  <a:lnTo>
                    <a:pt x="4044696" y="839469"/>
                  </a:lnTo>
                  <a:lnTo>
                    <a:pt x="4044696" y="167894"/>
                  </a:lnTo>
                  <a:lnTo>
                    <a:pt x="4038697" y="123266"/>
                  </a:lnTo>
                  <a:lnTo>
                    <a:pt x="4021770" y="83161"/>
                  </a:lnTo>
                  <a:lnTo>
                    <a:pt x="3995515" y="49180"/>
                  </a:lnTo>
                  <a:lnTo>
                    <a:pt x="3961534" y="22925"/>
                  </a:lnTo>
                  <a:lnTo>
                    <a:pt x="3921429" y="5998"/>
                  </a:lnTo>
                  <a:lnTo>
                    <a:pt x="38768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bject 15"/>
            <p:cNvSpPr/>
            <p:nvPr/>
          </p:nvSpPr>
          <p:spPr>
            <a:xfrm>
              <a:off x="682751" y="3945635"/>
              <a:ext cx="4044950" cy="1007744"/>
            </a:xfrm>
            <a:custGeom>
              <a:avLst/>
              <a:gdLst/>
              <a:ahLst/>
              <a:cxnLst/>
              <a:rect l="l" t="t" r="r" b="b"/>
              <a:pathLst>
                <a:path w="4044950" h="1007745">
                  <a:moveTo>
                    <a:pt x="0" y="167894"/>
                  </a:moveTo>
                  <a:lnTo>
                    <a:pt x="5997" y="123266"/>
                  </a:lnTo>
                  <a:lnTo>
                    <a:pt x="22923" y="83161"/>
                  </a:lnTo>
                  <a:lnTo>
                    <a:pt x="49175" y="49180"/>
                  </a:lnTo>
                  <a:lnTo>
                    <a:pt x="83155" y="22925"/>
                  </a:lnTo>
                  <a:lnTo>
                    <a:pt x="123262" y="5998"/>
                  </a:lnTo>
                  <a:lnTo>
                    <a:pt x="167894" y="0"/>
                  </a:lnTo>
                  <a:lnTo>
                    <a:pt x="3876802" y="0"/>
                  </a:lnTo>
                  <a:lnTo>
                    <a:pt x="3921429" y="5998"/>
                  </a:lnTo>
                  <a:lnTo>
                    <a:pt x="3961534" y="22925"/>
                  </a:lnTo>
                  <a:lnTo>
                    <a:pt x="3995515" y="49180"/>
                  </a:lnTo>
                  <a:lnTo>
                    <a:pt x="4021770" y="83161"/>
                  </a:lnTo>
                  <a:lnTo>
                    <a:pt x="4038697" y="123266"/>
                  </a:lnTo>
                  <a:lnTo>
                    <a:pt x="4044696" y="167894"/>
                  </a:lnTo>
                  <a:lnTo>
                    <a:pt x="4044696" y="839469"/>
                  </a:lnTo>
                  <a:lnTo>
                    <a:pt x="4038697" y="884097"/>
                  </a:lnTo>
                  <a:lnTo>
                    <a:pt x="4021770" y="924202"/>
                  </a:lnTo>
                  <a:lnTo>
                    <a:pt x="3995515" y="958183"/>
                  </a:lnTo>
                  <a:lnTo>
                    <a:pt x="3961534" y="984438"/>
                  </a:lnTo>
                  <a:lnTo>
                    <a:pt x="3921429" y="1001365"/>
                  </a:lnTo>
                  <a:lnTo>
                    <a:pt x="3876802" y="1007363"/>
                  </a:lnTo>
                  <a:lnTo>
                    <a:pt x="167894" y="1007363"/>
                  </a:lnTo>
                  <a:lnTo>
                    <a:pt x="123262" y="1001365"/>
                  </a:lnTo>
                  <a:lnTo>
                    <a:pt x="83155" y="984438"/>
                  </a:lnTo>
                  <a:lnTo>
                    <a:pt x="49175" y="958183"/>
                  </a:lnTo>
                  <a:lnTo>
                    <a:pt x="22923" y="924202"/>
                  </a:lnTo>
                  <a:lnTo>
                    <a:pt x="5997" y="884097"/>
                  </a:lnTo>
                  <a:lnTo>
                    <a:pt x="0" y="839469"/>
                  </a:lnTo>
                  <a:lnTo>
                    <a:pt x="0" y="1678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2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750" y="4006595"/>
              <a:ext cx="12700" cy="88519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</p:grpSp>
      <p:sp>
        <p:nvSpPr>
          <p:cNvPr id="63" name="object 17"/>
          <p:cNvSpPr txBox="1"/>
          <p:nvPr/>
        </p:nvSpPr>
        <p:spPr>
          <a:xfrm>
            <a:off x="3048849" y="4158358"/>
            <a:ext cx="13539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To</a:t>
            </a:r>
            <a:r>
              <a:rPr kumimoji="0" lang="en-US" sz="1600" b="0" i="0" u="none" strike="noStrike" kern="1200" cap="none" spc="-1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Enablement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64" name="object 18"/>
          <p:cNvSpPr txBox="1"/>
          <p:nvPr/>
        </p:nvSpPr>
        <p:spPr>
          <a:xfrm>
            <a:off x="1284477" y="4116070"/>
            <a:ext cx="1157732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F</a:t>
            </a:r>
            <a:r>
              <a:rPr kumimoji="0" sz="1600" b="0" i="0" u="none" strike="noStrike" kern="1200" cap="none" spc="-1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r</a:t>
            </a: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om</a:t>
            </a:r>
            <a:r>
              <a:rPr kumimoji="0" lang="en-US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Build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65" name="object 20"/>
          <p:cNvSpPr/>
          <p:nvPr/>
        </p:nvSpPr>
        <p:spPr>
          <a:xfrm>
            <a:off x="671065" y="1591606"/>
            <a:ext cx="1684020" cy="874665"/>
          </a:xfrm>
          <a:custGeom>
            <a:avLst/>
            <a:gdLst/>
            <a:ahLst/>
            <a:cxnLst/>
            <a:rect l="l" t="t" r="r" b="b"/>
            <a:pathLst>
              <a:path w="1684020" h="1007744">
                <a:moveTo>
                  <a:pt x="1516126" y="0"/>
                </a:moveTo>
                <a:lnTo>
                  <a:pt x="167894" y="0"/>
                </a:lnTo>
                <a:lnTo>
                  <a:pt x="123262" y="5998"/>
                </a:lnTo>
                <a:lnTo>
                  <a:pt x="83155" y="22925"/>
                </a:lnTo>
                <a:lnTo>
                  <a:pt x="49175" y="49180"/>
                </a:lnTo>
                <a:lnTo>
                  <a:pt x="22923" y="83161"/>
                </a:lnTo>
                <a:lnTo>
                  <a:pt x="5997" y="123266"/>
                </a:lnTo>
                <a:lnTo>
                  <a:pt x="0" y="167893"/>
                </a:lnTo>
                <a:lnTo>
                  <a:pt x="0" y="839469"/>
                </a:lnTo>
                <a:lnTo>
                  <a:pt x="5997" y="884097"/>
                </a:lnTo>
                <a:lnTo>
                  <a:pt x="22923" y="924202"/>
                </a:lnTo>
                <a:lnTo>
                  <a:pt x="49175" y="958183"/>
                </a:lnTo>
                <a:lnTo>
                  <a:pt x="83155" y="984438"/>
                </a:lnTo>
                <a:lnTo>
                  <a:pt x="123262" y="1001365"/>
                </a:lnTo>
                <a:lnTo>
                  <a:pt x="167894" y="1007363"/>
                </a:lnTo>
                <a:lnTo>
                  <a:pt x="1516126" y="1007363"/>
                </a:lnTo>
                <a:lnTo>
                  <a:pt x="1560753" y="1001365"/>
                </a:lnTo>
                <a:lnTo>
                  <a:pt x="1600858" y="984438"/>
                </a:lnTo>
                <a:lnTo>
                  <a:pt x="1634839" y="958183"/>
                </a:lnTo>
                <a:lnTo>
                  <a:pt x="1661094" y="924202"/>
                </a:lnTo>
                <a:lnTo>
                  <a:pt x="1678021" y="884097"/>
                </a:lnTo>
                <a:lnTo>
                  <a:pt x="1684020" y="839469"/>
                </a:lnTo>
                <a:lnTo>
                  <a:pt x="1684020" y="167893"/>
                </a:lnTo>
                <a:lnTo>
                  <a:pt x="1678021" y="123266"/>
                </a:lnTo>
                <a:lnTo>
                  <a:pt x="1661094" y="83161"/>
                </a:lnTo>
                <a:lnTo>
                  <a:pt x="1634839" y="49180"/>
                </a:lnTo>
                <a:lnTo>
                  <a:pt x="1600858" y="22925"/>
                </a:lnTo>
                <a:lnTo>
                  <a:pt x="1560753" y="5998"/>
                </a:lnTo>
                <a:lnTo>
                  <a:pt x="1516126" y="0"/>
                </a:lnTo>
                <a:close/>
              </a:path>
            </a:pathLst>
          </a:custGeom>
          <a:solidFill>
            <a:schemeClr val="accent5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object 22"/>
          <p:cNvSpPr txBox="1"/>
          <p:nvPr/>
        </p:nvSpPr>
        <p:spPr>
          <a:xfrm>
            <a:off x="921816" y="1852675"/>
            <a:ext cx="12077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Introduction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67" name="object 24"/>
          <p:cNvSpPr/>
          <p:nvPr/>
        </p:nvSpPr>
        <p:spPr>
          <a:xfrm>
            <a:off x="3043427" y="1664125"/>
            <a:ext cx="1685925" cy="903562"/>
          </a:xfrm>
          <a:custGeom>
            <a:avLst/>
            <a:gdLst/>
            <a:ahLst/>
            <a:cxnLst/>
            <a:rect l="l" t="t" r="r" b="b"/>
            <a:pathLst>
              <a:path w="1685925" h="1007744">
                <a:moveTo>
                  <a:pt x="1517650" y="0"/>
                </a:moveTo>
                <a:lnTo>
                  <a:pt x="167894" y="0"/>
                </a:lnTo>
                <a:lnTo>
                  <a:pt x="123266" y="5998"/>
                </a:lnTo>
                <a:lnTo>
                  <a:pt x="83161" y="22925"/>
                </a:lnTo>
                <a:lnTo>
                  <a:pt x="49180" y="49180"/>
                </a:lnTo>
                <a:lnTo>
                  <a:pt x="22925" y="83161"/>
                </a:lnTo>
                <a:lnTo>
                  <a:pt x="5998" y="123266"/>
                </a:lnTo>
                <a:lnTo>
                  <a:pt x="0" y="167893"/>
                </a:lnTo>
                <a:lnTo>
                  <a:pt x="0" y="839470"/>
                </a:lnTo>
                <a:lnTo>
                  <a:pt x="5998" y="884097"/>
                </a:lnTo>
                <a:lnTo>
                  <a:pt x="22925" y="924202"/>
                </a:lnTo>
                <a:lnTo>
                  <a:pt x="49180" y="958183"/>
                </a:lnTo>
                <a:lnTo>
                  <a:pt x="83161" y="984438"/>
                </a:lnTo>
                <a:lnTo>
                  <a:pt x="123266" y="1001365"/>
                </a:lnTo>
                <a:lnTo>
                  <a:pt x="167894" y="1007363"/>
                </a:lnTo>
                <a:lnTo>
                  <a:pt x="1517650" y="1007363"/>
                </a:lnTo>
                <a:lnTo>
                  <a:pt x="1562277" y="1001365"/>
                </a:lnTo>
                <a:lnTo>
                  <a:pt x="1602382" y="984438"/>
                </a:lnTo>
                <a:lnTo>
                  <a:pt x="1636363" y="958183"/>
                </a:lnTo>
                <a:lnTo>
                  <a:pt x="1662618" y="924202"/>
                </a:lnTo>
                <a:lnTo>
                  <a:pt x="1679545" y="884097"/>
                </a:lnTo>
                <a:lnTo>
                  <a:pt x="1685544" y="839470"/>
                </a:lnTo>
                <a:lnTo>
                  <a:pt x="1685544" y="167893"/>
                </a:lnTo>
                <a:lnTo>
                  <a:pt x="1679545" y="123266"/>
                </a:lnTo>
                <a:lnTo>
                  <a:pt x="1662618" y="83161"/>
                </a:lnTo>
                <a:lnTo>
                  <a:pt x="1636363" y="49180"/>
                </a:lnTo>
                <a:lnTo>
                  <a:pt x="1602382" y="22925"/>
                </a:lnTo>
                <a:lnTo>
                  <a:pt x="1562277" y="5998"/>
                </a:lnTo>
                <a:lnTo>
                  <a:pt x="151765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object 26"/>
          <p:cNvSpPr txBox="1"/>
          <p:nvPr/>
        </p:nvSpPr>
        <p:spPr>
          <a:xfrm>
            <a:off x="3230372" y="1730755"/>
            <a:ext cx="13112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BPM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Fundamentals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69" name="object 27"/>
          <p:cNvGrpSpPr/>
          <p:nvPr/>
        </p:nvGrpSpPr>
        <p:grpSpPr>
          <a:xfrm>
            <a:off x="676401" y="2701873"/>
            <a:ext cx="1696720" cy="1029259"/>
            <a:chOff x="676401" y="2709417"/>
            <a:chExt cx="1696720" cy="1021715"/>
          </a:xfrm>
        </p:grpSpPr>
        <p:sp>
          <p:nvSpPr>
            <p:cNvPr id="70" name="object 28"/>
            <p:cNvSpPr/>
            <p:nvPr/>
          </p:nvSpPr>
          <p:spPr>
            <a:xfrm>
              <a:off x="682751" y="2715767"/>
              <a:ext cx="1684020" cy="1009015"/>
            </a:xfrm>
            <a:custGeom>
              <a:avLst/>
              <a:gdLst/>
              <a:ahLst/>
              <a:cxnLst/>
              <a:rect l="l" t="t" r="r" b="b"/>
              <a:pathLst>
                <a:path w="1684020" h="1009014">
                  <a:moveTo>
                    <a:pt x="1515872" y="0"/>
                  </a:moveTo>
                  <a:lnTo>
                    <a:pt x="168148" y="0"/>
                  </a:lnTo>
                  <a:lnTo>
                    <a:pt x="123448" y="6008"/>
                  </a:lnTo>
                  <a:lnTo>
                    <a:pt x="83281" y="22963"/>
                  </a:lnTo>
                  <a:lnTo>
                    <a:pt x="49250" y="49260"/>
                  </a:lnTo>
                  <a:lnTo>
                    <a:pt x="22957" y="83293"/>
                  </a:lnTo>
                  <a:lnTo>
                    <a:pt x="6006" y="123457"/>
                  </a:lnTo>
                  <a:lnTo>
                    <a:pt x="0" y="168148"/>
                  </a:lnTo>
                  <a:lnTo>
                    <a:pt x="0" y="840740"/>
                  </a:lnTo>
                  <a:lnTo>
                    <a:pt x="6006" y="885430"/>
                  </a:lnTo>
                  <a:lnTo>
                    <a:pt x="22957" y="925594"/>
                  </a:lnTo>
                  <a:lnTo>
                    <a:pt x="49250" y="959627"/>
                  </a:lnTo>
                  <a:lnTo>
                    <a:pt x="83281" y="985924"/>
                  </a:lnTo>
                  <a:lnTo>
                    <a:pt x="123448" y="1002879"/>
                  </a:lnTo>
                  <a:lnTo>
                    <a:pt x="168148" y="1008888"/>
                  </a:lnTo>
                  <a:lnTo>
                    <a:pt x="1515872" y="1008888"/>
                  </a:lnTo>
                  <a:lnTo>
                    <a:pt x="1560562" y="1002879"/>
                  </a:lnTo>
                  <a:lnTo>
                    <a:pt x="1600726" y="985924"/>
                  </a:lnTo>
                  <a:lnTo>
                    <a:pt x="1634759" y="959627"/>
                  </a:lnTo>
                  <a:lnTo>
                    <a:pt x="1661056" y="925594"/>
                  </a:lnTo>
                  <a:lnTo>
                    <a:pt x="1678011" y="885430"/>
                  </a:lnTo>
                  <a:lnTo>
                    <a:pt x="1684020" y="840740"/>
                  </a:lnTo>
                  <a:lnTo>
                    <a:pt x="1684020" y="168148"/>
                  </a:lnTo>
                  <a:lnTo>
                    <a:pt x="1678011" y="123457"/>
                  </a:lnTo>
                  <a:lnTo>
                    <a:pt x="1661056" y="83293"/>
                  </a:lnTo>
                  <a:lnTo>
                    <a:pt x="1634759" y="49260"/>
                  </a:lnTo>
                  <a:lnTo>
                    <a:pt x="1600726" y="22963"/>
                  </a:lnTo>
                  <a:lnTo>
                    <a:pt x="1560562" y="6008"/>
                  </a:lnTo>
                  <a:lnTo>
                    <a:pt x="15158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object 29"/>
            <p:cNvSpPr/>
            <p:nvPr/>
          </p:nvSpPr>
          <p:spPr>
            <a:xfrm>
              <a:off x="682751" y="2715767"/>
              <a:ext cx="1684020" cy="1009015"/>
            </a:xfrm>
            <a:custGeom>
              <a:avLst/>
              <a:gdLst/>
              <a:ahLst/>
              <a:cxnLst/>
              <a:rect l="l" t="t" r="r" b="b"/>
              <a:pathLst>
                <a:path w="1684020" h="1009014">
                  <a:moveTo>
                    <a:pt x="0" y="168148"/>
                  </a:moveTo>
                  <a:lnTo>
                    <a:pt x="6006" y="123457"/>
                  </a:lnTo>
                  <a:lnTo>
                    <a:pt x="22957" y="83293"/>
                  </a:lnTo>
                  <a:lnTo>
                    <a:pt x="49250" y="49260"/>
                  </a:lnTo>
                  <a:lnTo>
                    <a:pt x="83281" y="22963"/>
                  </a:lnTo>
                  <a:lnTo>
                    <a:pt x="123448" y="6008"/>
                  </a:lnTo>
                  <a:lnTo>
                    <a:pt x="168148" y="0"/>
                  </a:lnTo>
                  <a:lnTo>
                    <a:pt x="1515872" y="0"/>
                  </a:lnTo>
                  <a:lnTo>
                    <a:pt x="1560562" y="6008"/>
                  </a:lnTo>
                  <a:lnTo>
                    <a:pt x="1600726" y="22963"/>
                  </a:lnTo>
                  <a:lnTo>
                    <a:pt x="1634759" y="49260"/>
                  </a:lnTo>
                  <a:lnTo>
                    <a:pt x="1661056" y="83293"/>
                  </a:lnTo>
                  <a:lnTo>
                    <a:pt x="1678011" y="123457"/>
                  </a:lnTo>
                  <a:lnTo>
                    <a:pt x="1684020" y="168148"/>
                  </a:lnTo>
                  <a:lnTo>
                    <a:pt x="1684020" y="840740"/>
                  </a:lnTo>
                  <a:lnTo>
                    <a:pt x="1678011" y="885430"/>
                  </a:lnTo>
                  <a:lnTo>
                    <a:pt x="1661056" y="925594"/>
                  </a:lnTo>
                  <a:lnTo>
                    <a:pt x="1634759" y="959627"/>
                  </a:lnTo>
                  <a:lnTo>
                    <a:pt x="1600726" y="985924"/>
                  </a:lnTo>
                  <a:lnTo>
                    <a:pt x="1560562" y="1002879"/>
                  </a:lnTo>
                  <a:lnTo>
                    <a:pt x="1515872" y="1008888"/>
                  </a:lnTo>
                  <a:lnTo>
                    <a:pt x="168148" y="1008888"/>
                  </a:lnTo>
                  <a:lnTo>
                    <a:pt x="123448" y="1002879"/>
                  </a:lnTo>
                  <a:lnTo>
                    <a:pt x="83281" y="985924"/>
                  </a:lnTo>
                  <a:lnTo>
                    <a:pt x="49250" y="959627"/>
                  </a:lnTo>
                  <a:lnTo>
                    <a:pt x="22957" y="925594"/>
                  </a:lnTo>
                  <a:lnTo>
                    <a:pt x="6006" y="885430"/>
                  </a:lnTo>
                  <a:lnTo>
                    <a:pt x="0" y="840740"/>
                  </a:lnTo>
                  <a:lnTo>
                    <a:pt x="0" y="16814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2" name="object 30"/>
          <p:cNvSpPr txBox="1"/>
          <p:nvPr/>
        </p:nvSpPr>
        <p:spPr>
          <a:xfrm>
            <a:off x="953820" y="2960369"/>
            <a:ext cx="11423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9545" marR="5080" lvl="0" indent="-15748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Analyze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and </a:t>
            </a:r>
            <a:r>
              <a:rPr kumimoji="0" sz="1600" b="0" i="0" u="none" strike="noStrike" kern="1200" cap="none" spc="-4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Enhance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73" name="object 31"/>
          <p:cNvGrpSpPr/>
          <p:nvPr/>
        </p:nvGrpSpPr>
        <p:grpSpPr>
          <a:xfrm>
            <a:off x="3037077" y="2715767"/>
            <a:ext cx="1698625" cy="970323"/>
            <a:chOff x="3037077" y="2709417"/>
            <a:chExt cx="1698625" cy="1021715"/>
          </a:xfrm>
        </p:grpSpPr>
        <p:sp>
          <p:nvSpPr>
            <p:cNvPr id="74" name="object 32"/>
            <p:cNvSpPr/>
            <p:nvPr/>
          </p:nvSpPr>
          <p:spPr>
            <a:xfrm>
              <a:off x="3043427" y="2715767"/>
              <a:ext cx="1685925" cy="1009015"/>
            </a:xfrm>
            <a:custGeom>
              <a:avLst/>
              <a:gdLst/>
              <a:ahLst/>
              <a:cxnLst/>
              <a:rect l="l" t="t" r="r" b="b"/>
              <a:pathLst>
                <a:path w="1685925" h="1009014">
                  <a:moveTo>
                    <a:pt x="1517396" y="0"/>
                  </a:moveTo>
                  <a:lnTo>
                    <a:pt x="168148" y="0"/>
                  </a:lnTo>
                  <a:lnTo>
                    <a:pt x="123457" y="6008"/>
                  </a:lnTo>
                  <a:lnTo>
                    <a:pt x="83293" y="22963"/>
                  </a:lnTo>
                  <a:lnTo>
                    <a:pt x="49260" y="49260"/>
                  </a:lnTo>
                  <a:lnTo>
                    <a:pt x="22963" y="83293"/>
                  </a:lnTo>
                  <a:lnTo>
                    <a:pt x="6008" y="123457"/>
                  </a:lnTo>
                  <a:lnTo>
                    <a:pt x="0" y="168148"/>
                  </a:lnTo>
                  <a:lnTo>
                    <a:pt x="0" y="840740"/>
                  </a:lnTo>
                  <a:lnTo>
                    <a:pt x="6008" y="885430"/>
                  </a:lnTo>
                  <a:lnTo>
                    <a:pt x="22963" y="925594"/>
                  </a:lnTo>
                  <a:lnTo>
                    <a:pt x="49260" y="959627"/>
                  </a:lnTo>
                  <a:lnTo>
                    <a:pt x="83293" y="985924"/>
                  </a:lnTo>
                  <a:lnTo>
                    <a:pt x="123457" y="1002879"/>
                  </a:lnTo>
                  <a:lnTo>
                    <a:pt x="168148" y="1008888"/>
                  </a:lnTo>
                  <a:lnTo>
                    <a:pt x="1517396" y="1008888"/>
                  </a:lnTo>
                  <a:lnTo>
                    <a:pt x="1562086" y="1002879"/>
                  </a:lnTo>
                  <a:lnTo>
                    <a:pt x="1602250" y="985924"/>
                  </a:lnTo>
                  <a:lnTo>
                    <a:pt x="1636283" y="959627"/>
                  </a:lnTo>
                  <a:lnTo>
                    <a:pt x="1662580" y="925594"/>
                  </a:lnTo>
                  <a:lnTo>
                    <a:pt x="1679535" y="885430"/>
                  </a:lnTo>
                  <a:lnTo>
                    <a:pt x="1685544" y="840740"/>
                  </a:lnTo>
                  <a:lnTo>
                    <a:pt x="1685544" y="168148"/>
                  </a:lnTo>
                  <a:lnTo>
                    <a:pt x="1679535" y="123457"/>
                  </a:lnTo>
                  <a:lnTo>
                    <a:pt x="1662580" y="83293"/>
                  </a:lnTo>
                  <a:lnTo>
                    <a:pt x="1636283" y="49260"/>
                  </a:lnTo>
                  <a:lnTo>
                    <a:pt x="1602250" y="22963"/>
                  </a:lnTo>
                  <a:lnTo>
                    <a:pt x="1562086" y="6008"/>
                  </a:lnTo>
                  <a:lnTo>
                    <a:pt x="15173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bject 33"/>
            <p:cNvSpPr/>
            <p:nvPr/>
          </p:nvSpPr>
          <p:spPr>
            <a:xfrm>
              <a:off x="3043427" y="2715767"/>
              <a:ext cx="1685925" cy="1009015"/>
            </a:xfrm>
            <a:custGeom>
              <a:avLst/>
              <a:gdLst/>
              <a:ahLst/>
              <a:cxnLst/>
              <a:rect l="l" t="t" r="r" b="b"/>
              <a:pathLst>
                <a:path w="1685925" h="1009014">
                  <a:moveTo>
                    <a:pt x="0" y="168148"/>
                  </a:moveTo>
                  <a:lnTo>
                    <a:pt x="6008" y="123457"/>
                  </a:lnTo>
                  <a:lnTo>
                    <a:pt x="22963" y="83293"/>
                  </a:lnTo>
                  <a:lnTo>
                    <a:pt x="49260" y="49260"/>
                  </a:lnTo>
                  <a:lnTo>
                    <a:pt x="83293" y="22963"/>
                  </a:lnTo>
                  <a:lnTo>
                    <a:pt x="123457" y="6008"/>
                  </a:lnTo>
                  <a:lnTo>
                    <a:pt x="168148" y="0"/>
                  </a:lnTo>
                  <a:lnTo>
                    <a:pt x="1517396" y="0"/>
                  </a:lnTo>
                  <a:lnTo>
                    <a:pt x="1562086" y="6008"/>
                  </a:lnTo>
                  <a:lnTo>
                    <a:pt x="1602250" y="22963"/>
                  </a:lnTo>
                  <a:lnTo>
                    <a:pt x="1636283" y="49260"/>
                  </a:lnTo>
                  <a:lnTo>
                    <a:pt x="1662580" y="83293"/>
                  </a:lnTo>
                  <a:lnTo>
                    <a:pt x="1679535" y="123457"/>
                  </a:lnTo>
                  <a:lnTo>
                    <a:pt x="1685544" y="168148"/>
                  </a:lnTo>
                  <a:lnTo>
                    <a:pt x="1685544" y="840740"/>
                  </a:lnTo>
                  <a:lnTo>
                    <a:pt x="1679535" y="885430"/>
                  </a:lnTo>
                  <a:lnTo>
                    <a:pt x="1662580" y="925594"/>
                  </a:lnTo>
                  <a:lnTo>
                    <a:pt x="1636283" y="959627"/>
                  </a:lnTo>
                  <a:lnTo>
                    <a:pt x="1602250" y="985924"/>
                  </a:lnTo>
                  <a:lnTo>
                    <a:pt x="1562086" y="1002879"/>
                  </a:lnTo>
                  <a:lnTo>
                    <a:pt x="1517396" y="1008888"/>
                  </a:lnTo>
                  <a:lnTo>
                    <a:pt x="168148" y="1008888"/>
                  </a:lnTo>
                  <a:lnTo>
                    <a:pt x="123457" y="1002879"/>
                  </a:lnTo>
                  <a:lnTo>
                    <a:pt x="83293" y="985924"/>
                  </a:lnTo>
                  <a:lnTo>
                    <a:pt x="49260" y="959627"/>
                  </a:lnTo>
                  <a:lnTo>
                    <a:pt x="22963" y="925594"/>
                  </a:lnTo>
                  <a:lnTo>
                    <a:pt x="6008" y="885430"/>
                  </a:lnTo>
                  <a:lnTo>
                    <a:pt x="0" y="840740"/>
                  </a:lnTo>
                  <a:lnTo>
                    <a:pt x="0" y="16814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object 34"/>
          <p:cNvSpPr txBox="1"/>
          <p:nvPr/>
        </p:nvSpPr>
        <p:spPr>
          <a:xfrm>
            <a:off x="3558285" y="3082289"/>
            <a:ext cx="65786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Design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77" name="object 35"/>
          <p:cNvGrpSpPr/>
          <p:nvPr/>
        </p:nvGrpSpPr>
        <p:grpSpPr>
          <a:xfrm>
            <a:off x="527684" y="3793616"/>
            <a:ext cx="307340" cy="307340"/>
            <a:chOff x="527684" y="3793616"/>
            <a:chExt cx="307340" cy="307340"/>
          </a:xfrm>
        </p:grpSpPr>
        <p:sp>
          <p:nvSpPr>
            <p:cNvPr id="78" name="object 36"/>
            <p:cNvSpPr/>
            <p:nvPr/>
          </p:nvSpPr>
          <p:spPr>
            <a:xfrm>
              <a:off x="537209" y="380314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7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5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7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bject 37"/>
            <p:cNvSpPr/>
            <p:nvPr/>
          </p:nvSpPr>
          <p:spPr>
            <a:xfrm>
              <a:off x="537209" y="380314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7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8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6" y="144017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8" y="288035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7"/>
                  </a:lnTo>
                  <a:close/>
                </a:path>
              </a:pathLst>
            </a:custGeom>
            <a:ln w="1904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0" name="object 38"/>
          <p:cNvSpPr txBox="1"/>
          <p:nvPr/>
        </p:nvSpPr>
        <p:spPr>
          <a:xfrm>
            <a:off x="611530" y="3807967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5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81" name="object 40"/>
          <p:cNvSpPr/>
          <p:nvPr/>
        </p:nvSpPr>
        <p:spPr>
          <a:xfrm>
            <a:off x="2957575" y="149257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8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bject 42"/>
          <p:cNvSpPr txBox="1"/>
          <p:nvPr/>
        </p:nvSpPr>
        <p:spPr>
          <a:xfrm>
            <a:off x="3036785" y="1493133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2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83" name="object 47"/>
          <p:cNvGrpSpPr/>
          <p:nvPr/>
        </p:nvGrpSpPr>
        <p:grpSpPr>
          <a:xfrm>
            <a:off x="2923032" y="2678003"/>
            <a:ext cx="307340" cy="307340"/>
            <a:chOff x="2891408" y="2560701"/>
            <a:chExt cx="307340" cy="307340"/>
          </a:xfrm>
        </p:grpSpPr>
        <p:sp>
          <p:nvSpPr>
            <p:cNvPr id="84" name="object 48"/>
            <p:cNvSpPr/>
            <p:nvPr/>
          </p:nvSpPr>
          <p:spPr>
            <a:xfrm>
              <a:off x="2900933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8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6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8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object 49"/>
            <p:cNvSpPr/>
            <p:nvPr/>
          </p:nvSpPr>
          <p:spPr>
            <a:xfrm>
              <a:off x="2900933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1905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6" name="object 50"/>
          <p:cNvSpPr txBox="1"/>
          <p:nvPr/>
        </p:nvSpPr>
        <p:spPr>
          <a:xfrm>
            <a:off x="3007487" y="2716820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4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87" name="object 51"/>
          <p:cNvGrpSpPr/>
          <p:nvPr/>
        </p:nvGrpSpPr>
        <p:grpSpPr>
          <a:xfrm>
            <a:off x="526161" y="2560701"/>
            <a:ext cx="307340" cy="307340"/>
            <a:chOff x="526161" y="2560701"/>
            <a:chExt cx="307340" cy="307340"/>
          </a:xfrm>
        </p:grpSpPr>
        <p:sp>
          <p:nvSpPr>
            <p:cNvPr id="88" name="object 52"/>
            <p:cNvSpPr/>
            <p:nvPr/>
          </p:nvSpPr>
          <p:spPr>
            <a:xfrm>
              <a:off x="535686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8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6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8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object 53"/>
            <p:cNvSpPr/>
            <p:nvPr/>
          </p:nvSpPr>
          <p:spPr>
            <a:xfrm>
              <a:off x="535686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8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6" y="144018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8" y="288036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8"/>
                  </a:lnTo>
                  <a:close/>
                </a:path>
              </a:pathLst>
            </a:custGeom>
            <a:ln w="1904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0" name="object 54"/>
          <p:cNvSpPr txBox="1"/>
          <p:nvPr/>
        </p:nvSpPr>
        <p:spPr>
          <a:xfrm>
            <a:off x="609701" y="2575305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3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95" name="object 40"/>
          <p:cNvSpPr/>
          <p:nvPr/>
        </p:nvSpPr>
        <p:spPr>
          <a:xfrm>
            <a:off x="566262" y="153129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8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66262" y="1483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97" name="object 4"/>
          <p:cNvSpPr/>
          <p:nvPr/>
        </p:nvSpPr>
        <p:spPr>
          <a:xfrm>
            <a:off x="5597021" y="865216"/>
            <a:ext cx="5581015" cy="5842633"/>
          </a:xfrm>
          <a:custGeom>
            <a:avLst/>
            <a:gdLst/>
            <a:ahLst/>
            <a:cxnLst/>
            <a:rect l="l" t="t" r="r" b="b"/>
            <a:pathLst>
              <a:path w="5581015" h="5078095">
                <a:moveTo>
                  <a:pt x="5580887" y="0"/>
                </a:moveTo>
                <a:lnTo>
                  <a:pt x="0" y="0"/>
                </a:lnTo>
                <a:lnTo>
                  <a:pt x="0" y="5077968"/>
                </a:lnTo>
                <a:lnTo>
                  <a:pt x="5580887" y="5077968"/>
                </a:lnTo>
                <a:lnTo>
                  <a:pt x="5580887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object 5"/>
          <p:cNvSpPr txBox="1"/>
          <p:nvPr/>
        </p:nvSpPr>
        <p:spPr>
          <a:xfrm>
            <a:off x="6020841" y="1371869"/>
            <a:ext cx="4724399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5080" lvl="0" indent="0" algn="ctr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Analyze and Enhance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grpSp>
        <p:nvGrpSpPr>
          <p:cNvPr id="99" name="object 15"/>
          <p:cNvGrpSpPr/>
          <p:nvPr/>
        </p:nvGrpSpPr>
        <p:grpSpPr>
          <a:xfrm>
            <a:off x="6177400" y="1900093"/>
            <a:ext cx="4743450" cy="596055"/>
            <a:chOff x="6517005" y="2194941"/>
            <a:chExt cx="4743450" cy="622935"/>
          </a:xfrm>
          <a:solidFill>
            <a:schemeClr val="bg1"/>
          </a:solidFill>
        </p:grpSpPr>
        <p:sp>
          <p:nvSpPr>
            <p:cNvPr id="100" name="object 16"/>
            <p:cNvSpPr/>
            <p:nvPr/>
          </p:nvSpPr>
          <p:spPr>
            <a:xfrm>
              <a:off x="6526530" y="2204466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4623816" y="0"/>
                  </a:moveTo>
                  <a:lnTo>
                    <a:pt x="100584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4" y="603504"/>
                  </a:lnTo>
                  <a:lnTo>
                    <a:pt x="4623816" y="603504"/>
                  </a:lnTo>
                  <a:lnTo>
                    <a:pt x="4662945" y="595592"/>
                  </a:lnTo>
                  <a:lnTo>
                    <a:pt x="4694920" y="574024"/>
                  </a:lnTo>
                  <a:lnTo>
                    <a:pt x="4716488" y="542049"/>
                  </a:lnTo>
                  <a:lnTo>
                    <a:pt x="4724400" y="502920"/>
                  </a:lnTo>
                  <a:lnTo>
                    <a:pt x="4724400" y="100584"/>
                  </a:lnTo>
                  <a:lnTo>
                    <a:pt x="4716488" y="61454"/>
                  </a:lnTo>
                  <a:lnTo>
                    <a:pt x="4694920" y="29479"/>
                  </a:lnTo>
                  <a:lnTo>
                    <a:pt x="4662945" y="7911"/>
                  </a:lnTo>
                  <a:lnTo>
                    <a:pt x="462381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object 17"/>
            <p:cNvSpPr/>
            <p:nvPr/>
          </p:nvSpPr>
          <p:spPr>
            <a:xfrm>
              <a:off x="6526530" y="2204466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4" y="0"/>
                  </a:lnTo>
                  <a:lnTo>
                    <a:pt x="4623816" y="0"/>
                  </a:lnTo>
                  <a:lnTo>
                    <a:pt x="4662945" y="7911"/>
                  </a:lnTo>
                  <a:lnTo>
                    <a:pt x="4694920" y="29479"/>
                  </a:lnTo>
                  <a:lnTo>
                    <a:pt x="4716488" y="61454"/>
                  </a:lnTo>
                  <a:lnTo>
                    <a:pt x="4724400" y="100584"/>
                  </a:lnTo>
                  <a:lnTo>
                    <a:pt x="4724400" y="502920"/>
                  </a:lnTo>
                  <a:lnTo>
                    <a:pt x="4716488" y="542049"/>
                  </a:lnTo>
                  <a:lnTo>
                    <a:pt x="4694920" y="574024"/>
                  </a:lnTo>
                  <a:lnTo>
                    <a:pt x="4662945" y="595592"/>
                  </a:lnTo>
                  <a:lnTo>
                    <a:pt x="4623816" y="603504"/>
                  </a:lnTo>
                  <a:lnTo>
                    <a:pt x="100584" y="603504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grpFill/>
            <a:ln w="1904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object 18"/>
          <p:cNvSpPr txBox="1"/>
          <p:nvPr/>
        </p:nvSpPr>
        <p:spPr>
          <a:xfrm>
            <a:off x="6531716" y="2060310"/>
            <a:ext cx="4213524" cy="6854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"/>
              </a:rPr>
              <a:t>3</a:t>
            </a:r>
            <a:r>
              <a:rPr kumimoji="0" lang="en-US" sz="14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.1               Introduction to SAP Signavio Process Insights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grpSp>
        <p:nvGrpSpPr>
          <p:cNvPr id="103" name="object 19"/>
          <p:cNvGrpSpPr/>
          <p:nvPr/>
        </p:nvGrpSpPr>
        <p:grpSpPr>
          <a:xfrm>
            <a:off x="6173137" y="2610856"/>
            <a:ext cx="4733925" cy="530643"/>
            <a:chOff x="6521005" y="3011233"/>
            <a:chExt cx="4733925" cy="611505"/>
          </a:xfrm>
        </p:grpSpPr>
        <p:sp>
          <p:nvSpPr>
            <p:cNvPr id="104" name="object 20"/>
            <p:cNvSpPr/>
            <p:nvPr/>
          </p:nvSpPr>
          <p:spPr>
            <a:xfrm>
              <a:off x="6525768" y="3015995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29" y="601979"/>
                  </a:lnTo>
                  <a:lnTo>
                    <a:pt x="4624070" y="601979"/>
                  </a:lnTo>
                  <a:lnTo>
                    <a:pt x="4663106" y="594090"/>
                  </a:lnTo>
                  <a:lnTo>
                    <a:pt x="4694999" y="572579"/>
                  </a:lnTo>
                  <a:lnTo>
                    <a:pt x="4716510" y="540686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object 21"/>
            <p:cNvSpPr/>
            <p:nvPr/>
          </p:nvSpPr>
          <p:spPr>
            <a:xfrm>
              <a:off x="6525768" y="3015995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686"/>
                  </a:lnTo>
                  <a:lnTo>
                    <a:pt x="4694999" y="572579"/>
                  </a:lnTo>
                  <a:lnTo>
                    <a:pt x="4663106" y="594090"/>
                  </a:lnTo>
                  <a:lnTo>
                    <a:pt x="4624070" y="601979"/>
                  </a:lnTo>
                  <a:lnTo>
                    <a:pt x="100329" y="601979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6" name="object 22"/>
          <p:cNvSpPr txBox="1"/>
          <p:nvPr/>
        </p:nvSpPr>
        <p:spPr>
          <a:xfrm>
            <a:off x="6502597" y="2716468"/>
            <a:ext cx="365397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3.2               SAP Signavio Process Insights in action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107" name="object 23"/>
          <p:cNvGrpSpPr/>
          <p:nvPr/>
        </p:nvGrpSpPr>
        <p:grpSpPr>
          <a:xfrm>
            <a:off x="6162675" y="3219989"/>
            <a:ext cx="4733925" cy="569082"/>
            <a:chOff x="6521005" y="3822001"/>
            <a:chExt cx="4733925" cy="611505"/>
          </a:xfrm>
        </p:grpSpPr>
        <p:sp>
          <p:nvSpPr>
            <p:cNvPr id="108" name="object 24"/>
            <p:cNvSpPr/>
            <p:nvPr/>
          </p:nvSpPr>
          <p:spPr>
            <a:xfrm>
              <a:off x="6525768" y="3826764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30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0"/>
                  </a:lnTo>
                  <a:lnTo>
                    <a:pt x="4694999" y="572579"/>
                  </a:lnTo>
                  <a:lnTo>
                    <a:pt x="4716510" y="540686"/>
                  </a:lnTo>
                  <a:lnTo>
                    <a:pt x="4724400" y="501650"/>
                  </a:lnTo>
                  <a:lnTo>
                    <a:pt x="4724400" y="100330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object 25"/>
            <p:cNvSpPr/>
            <p:nvPr/>
          </p:nvSpPr>
          <p:spPr>
            <a:xfrm>
              <a:off x="6525768" y="3826764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30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30"/>
                  </a:lnTo>
                  <a:lnTo>
                    <a:pt x="4724400" y="501650"/>
                  </a:lnTo>
                  <a:lnTo>
                    <a:pt x="4716510" y="540686"/>
                  </a:lnTo>
                  <a:lnTo>
                    <a:pt x="4694999" y="572579"/>
                  </a:lnTo>
                  <a:lnTo>
                    <a:pt x="4663106" y="594090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30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0" name="object 26"/>
          <p:cNvSpPr txBox="1"/>
          <p:nvPr/>
        </p:nvSpPr>
        <p:spPr>
          <a:xfrm>
            <a:off x="6431820" y="3366305"/>
            <a:ext cx="4426461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8826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3.3              SAP </a:t>
            </a: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Signavio Process Insights, discovery edition</a:t>
            </a:r>
          </a:p>
          <a:p>
            <a:pPr marL="0" marR="5080" lvl="0" indent="8826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111" name="object 27"/>
          <p:cNvGrpSpPr/>
          <p:nvPr/>
        </p:nvGrpSpPr>
        <p:grpSpPr>
          <a:xfrm>
            <a:off x="6129118" y="3887794"/>
            <a:ext cx="4733925" cy="542920"/>
            <a:chOff x="6521005" y="4632769"/>
            <a:chExt cx="4733925" cy="613410"/>
          </a:xfrm>
        </p:grpSpPr>
        <p:sp>
          <p:nvSpPr>
            <p:cNvPr id="112" name="object 28"/>
            <p:cNvSpPr/>
            <p:nvPr/>
          </p:nvSpPr>
          <p:spPr>
            <a:xfrm>
              <a:off x="6525768" y="4637532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4623815" y="0"/>
                  </a:moveTo>
                  <a:lnTo>
                    <a:pt x="100583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3" y="603504"/>
                  </a:lnTo>
                  <a:lnTo>
                    <a:pt x="4623815" y="603504"/>
                  </a:lnTo>
                  <a:lnTo>
                    <a:pt x="4662945" y="595592"/>
                  </a:lnTo>
                  <a:lnTo>
                    <a:pt x="4694920" y="574024"/>
                  </a:lnTo>
                  <a:lnTo>
                    <a:pt x="4716488" y="542049"/>
                  </a:lnTo>
                  <a:lnTo>
                    <a:pt x="4724400" y="502920"/>
                  </a:lnTo>
                  <a:lnTo>
                    <a:pt x="4724400" y="100584"/>
                  </a:lnTo>
                  <a:lnTo>
                    <a:pt x="4716488" y="61454"/>
                  </a:lnTo>
                  <a:lnTo>
                    <a:pt x="4694920" y="29479"/>
                  </a:lnTo>
                  <a:lnTo>
                    <a:pt x="4662945" y="7911"/>
                  </a:lnTo>
                  <a:lnTo>
                    <a:pt x="46238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object 29"/>
            <p:cNvSpPr/>
            <p:nvPr/>
          </p:nvSpPr>
          <p:spPr>
            <a:xfrm>
              <a:off x="6525768" y="4637532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3" y="0"/>
                  </a:lnTo>
                  <a:lnTo>
                    <a:pt x="4623815" y="0"/>
                  </a:lnTo>
                  <a:lnTo>
                    <a:pt x="4662945" y="7911"/>
                  </a:lnTo>
                  <a:lnTo>
                    <a:pt x="4694920" y="29479"/>
                  </a:lnTo>
                  <a:lnTo>
                    <a:pt x="4716488" y="61454"/>
                  </a:lnTo>
                  <a:lnTo>
                    <a:pt x="4724400" y="100584"/>
                  </a:lnTo>
                  <a:lnTo>
                    <a:pt x="4724400" y="502920"/>
                  </a:lnTo>
                  <a:lnTo>
                    <a:pt x="4716488" y="542049"/>
                  </a:lnTo>
                  <a:lnTo>
                    <a:pt x="4694920" y="574024"/>
                  </a:lnTo>
                  <a:lnTo>
                    <a:pt x="4662945" y="595592"/>
                  </a:lnTo>
                  <a:lnTo>
                    <a:pt x="4623815" y="603504"/>
                  </a:lnTo>
                  <a:lnTo>
                    <a:pt x="100583" y="603504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9524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4" name="object 30"/>
          <p:cNvSpPr txBox="1"/>
          <p:nvPr/>
        </p:nvSpPr>
        <p:spPr>
          <a:xfrm>
            <a:off x="6497576" y="4032623"/>
            <a:ext cx="4367268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1905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3</a:t>
            </a:r>
            <a:r>
              <a:rPr lang="en-US" sz="1400" kern="1200" spc="-5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.4               </a:t>
            </a: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Introduction to SAP Signavio Process Intelligence</a:t>
            </a:r>
          </a:p>
        </p:txBody>
      </p:sp>
      <p:grpSp>
        <p:nvGrpSpPr>
          <p:cNvPr id="115" name="object 31"/>
          <p:cNvGrpSpPr/>
          <p:nvPr/>
        </p:nvGrpSpPr>
        <p:grpSpPr>
          <a:xfrm>
            <a:off x="6135681" y="4486345"/>
            <a:ext cx="4733925" cy="633330"/>
            <a:chOff x="6521005" y="5445061"/>
            <a:chExt cx="4733925" cy="611505"/>
          </a:xfrm>
        </p:grpSpPr>
        <p:sp>
          <p:nvSpPr>
            <p:cNvPr id="116" name="object 32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object 33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8" name="object 34"/>
          <p:cNvSpPr txBox="1"/>
          <p:nvPr/>
        </p:nvSpPr>
        <p:spPr>
          <a:xfrm>
            <a:off x="6481558" y="4550311"/>
            <a:ext cx="3675009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3.5               </a:t>
            </a: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SAP Signavio Process Intelligence: </a:t>
            </a:r>
            <a:r>
              <a:rPr lang="en-US" sz="1400" kern="1200" spc="-5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from</a:t>
            </a:r>
          </a:p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                     prerequisites </a:t>
            </a: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to successful data import</a:t>
            </a:r>
          </a:p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124" name="object 7"/>
          <p:cNvSpPr txBox="1"/>
          <p:nvPr/>
        </p:nvSpPr>
        <p:spPr>
          <a:xfrm>
            <a:off x="566262" y="342419"/>
            <a:ext cx="455584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5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Training</a:t>
            </a:r>
            <a:r>
              <a:rPr kumimoji="0" sz="2800" b="1" i="0" u="none" strike="noStrike" kern="1200" cap="none" spc="-5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2800" b="1" i="0" u="none" strike="noStrike" kern="1200" cap="none" spc="-5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Overview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grpSp>
        <p:nvGrpSpPr>
          <p:cNvPr id="126" name="object 31"/>
          <p:cNvGrpSpPr/>
          <p:nvPr/>
        </p:nvGrpSpPr>
        <p:grpSpPr>
          <a:xfrm>
            <a:off x="6109385" y="5181598"/>
            <a:ext cx="4724400" cy="536799"/>
            <a:chOff x="6525768" y="5426489"/>
            <a:chExt cx="4724400" cy="634085"/>
          </a:xfrm>
        </p:grpSpPr>
        <p:sp>
          <p:nvSpPr>
            <p:cNvPr id="127" name="object 32"/>
            <p:cNvSpPr/>
            <p:nvPr/>
          </p:nvSpPr>
          <p:spPr>
            <a:xfrm>
              <a:off x="6525768" y="5426489"/>
              <a:ext cx="4724400" cy="634085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object 33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9" name="object 31"/>
          <p:cNvGrpSpPr/>
          <p:nvPr/>
        </p:nvGrpSpPr>
        <p:grpSpPr>
          <a:xfrm>
            <a:off x="6129118" y="5806917"/>
            <a:ext cx="4733925" cy="703065"/>
            <a:chOff x="6521005" y="5445061"/>
            <a:chExt cx="4733925" cy="611505"/>
          </a:xfrm>
        </p:grpSpPr>
        <p:sp>
          <p:nvSpPr>
            <p:cNvPr id="130" name="object 32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object 33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2" name="object 34"/>
          <p:cNvSpPr txBox="1"/>
          <p:nvPr/>
        </p:nvSpPr>
        <p:spPr>
          <a:xfrm>
            <a:off x="6481558" y="5261282"/>
            <a:ext cx="4112949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3</a:t>
            </a:r>
            <a:r>
              <a:rPr kumimoji="0" lang="en-US" sz="14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.6              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SAP Signavio Process Intelligence in </a:t>
            </a:r>
          </a:p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 </a:t>
            </a:r>
            <a:r>
              <a:rPr lang="en-US" sz="1400" kern="1200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                  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action – part 1</a:t>
            </a:r>
          </a:p>
        </p:txBody>
      </p:sp>
      <p:sp>
        <p:nvSpPr>
          <p:cNvPr id="133" name="object 34"/>
          <p:cNvSpPr txBox="1"/>
          <p:nvPr/>
        </p:nvSpPr>
        <p:spPr>
          <a:xfrm>
            <a:off x="6421030" y="5907941"/>
            <a:ext cx="432421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3</a:t>
            </a:r>
            <a:r>
              <a:rPr kumimoji="0" lang="en-US" sz="14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.7                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SAP Signavio Process Intelligence 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 </a:t>
            </a:r>
            <a:r>
              <a:rPr lang="en-US" sz="1400" kern="1200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                    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action – part 2</a:t>
            </a:r>
          </a:p>
        </p:txBody>
      </p:sp>
    </p:spTree>
    <p:extLst>
      <p:ext uri="{BB962C8B-B14F-4D97-AF65-F5344CB8AC3E}">
        <p14:creationId xmlns:p14="http://schemas.microsoft.com/office/powerpoint/2010/main" val="3463572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 animBg="1"/>
      <p:bldP spid="58" grpId="0"/>
      <p:bldP spid="63" grpId="0"/>
      <p:bldP spid="64" grpId="0"/>
      <p:bldP spid="65" grpId="0" animBg="1"/>
      <p:bldP spid="66" grpId="0"/>
      <p:bldP spid="67" grpId="0" animBg="1"/>
      <p:bldP spid="68" grpId="0"/>
      <p:bldP spid="72" grpId="0"/>
      <p:bldP spid="76" grpId="0"/>
      <p:bldP spid="80" grpId="0"/>
      <p:bldP spid="81" grpId="0" animBg="1"/>
      <p:bldP spid="82" grpId="0"/>
      <p:bldP spid="86" grpId="0"/>
      <p:bldP spid="90" grpId="0"/>
      <p:bldP spid="95" grpId="0" animBg="1"/>
      <p:bldP spid="96" grpId="0"/>
      <p:bldP spid="97" grpId="0" animBg="1"/>
      <p:bldP spid="98" grpId="0"/>
      <p:bldP spid="102" grpId="0"/>
      <p:bldP spid="106" grpId="0"/>
      <p:bldP spid="110" grpId="0"/>
      <p:bldP spid="114" grpId="0"/>
      <p:bldP spid="118" grpId="0"/>
      <p:bldP spid="124" grpId="0"/>
      <p:bldP spid="132" grpId="0"/>
      <p:bldP spid="13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5" dirty="0"/>
              <a:t> </a:t>
            </a:r>
            <a:r>
              <a:rPr dirty="0"/>
              <a:t>Signavio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Intelligence</a:t>
            </a:r>
            <a:r>
              <a:rPr spc="-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action</a:t>
            </a:r>
            <a:r>
              <a:rPr spc="-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15" dirty="0"/>
              <a:t> </a:t>
            </a:r>
            <a:r>
              <a:rPr spc="-50" dirty="0"/>
              <a:t>2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Intelligence</a:t>
            </a:r>
            <a:r>
              <a:rPr sz="20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Insights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17905" y="1266189"/>
            <a:ext cx="11162665" cy="5078730"/>
            <a:chOff x="517905" y="1266189"/>
            <a:chExt cx="11162665" cy="5078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8027" y="2871215"/>
              <a:ext cx="6115812" cy="34671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554852" y="2868040"/>
              <a:ext cx="6122670" cy="3473450"/>
            </a:xfrm>
            <a:custGeom>
              <a:avLst/>
              <a:gdLst/>
              <a:ahLst/>
              <a:cxnLst/>
              <a:rect l="l" t="t" r="r" b="b"/>
              <a:pathLst>
                <a:path w="6122670" h="3473450">
                  <a:moveTo>
                    <a:pt x="0" y="3473450"/>
                  </a:moveTo>
                  <a:lnTo>
                    <a:pt x="6122162" y="3473450"/>
                  </a:lnTo>
                  <a:lnTo>
                    <a:pt x="6122162" y="0"/>
                  </a:lnTo>
                  <a:lnTo>
                    <a:pt x="0" y="0"/>
                  </a:lnTo>
                  <a:lnTo>
                    <a:pt x="0" y="347345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5" y="1272540"/>
              <a:ext cx="6175247" cy="34991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21080" y="1269364"/>
              <a:ext cx="6181725" cy="3505835"/>
            </a:xfrm>
            <a:custGeom>
              <a:avLst/>
              <a:gdLst/>
              <a:ahLst/>
              <a:cxnLst/>
              <a:rect l="l" t="t" r="r" b="b"/>
              <a:pathLst>
                <a:path w="6181725" h="3505835">
                  <a:moveTo>
                    <a:pt x="0" y="3505454"/>
                  </a:moveTo>
                  <a:lnTo>
                    <a:pt x="6181598" y="3505454"/>
                  </a:lnTo>
                  <a:lnTo>
                    <a:pt x="6181598" y="0"/>
                  </a:lnTo>
                  <a:lnTo>
                    <a:pt x="0" y="0"/>
                  </a:lnTo>
                  <a:lnTo>
                    <a:pt x="0" y="3505454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106039" y="4948809"/>
            <a:ext cx="225044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Use</a:t>
            </a:r>
            <a:r>
              <a:rPr sz="14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Insights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in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Process Intelligence</a:t>
            </a:r>
            <a:r>
              <a:rPr sz="14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1400" b="1" spc="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collaborate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on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14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findings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track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continuous</a:t>
            </a:r>
            <a:r>
              <a:rPr sz="1400" b="1" spc="-9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business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4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50781" y="1616201"/>
            <a:ext cx="250888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Generate</a:t>
            </a:r>
            <a:r>
              <a:rPr sz="14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automated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insights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in</a:t>
            </a:r>
            <a:r>
              <a:rPr sz="14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 Intelligence</a:t>
            </a:r>
            <a:r>
              <a:rPr sz="14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based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on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specified</a:t>
            </a:r>
            <a:r>
              <a:rPr sz="14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metrics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EFAB00"/>
                </a:solidFill>
                <a:latin typeface="Arial"/>
                <a:cs typeface="Arial"/>
              </a:rPr>
              <a:t>and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attributes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1400" b="1" spc="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find</a:t>
            </a:r>
            <a:r>
              <a:rPr sz="14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unknown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behaviors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correlations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5656" y="0"/>
            <a:ext cx="999831" cy="9937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5" dirty="0"/>
              <a:t> </a:t>
            </a:r>
            <a:r>
              <a:rPr dirty="0"/>
              <a:t>Signavio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Intelligence</a:t>
            </a:r>
            <a:r>
              <a:rPr spc="-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action</a:t>
            </a:r>
            <a:r>
              <a:rPr spc="-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15" dirty="0"/>
              <a:t> </a:t>
            </a:r>
            <a:r>
              <a:rPr spc="-50" dirty="0"/>
              <a:t>2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 Process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Intelligence</a:t>
            </a:r>
            <a:r>
              <a:rPr sz="2000" b="1" spc="-1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Actions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75578" y="4412615"/>
            <a:ext cx="5406390" cy="2140585"/>
            <a:chOff x="6275578" y="4205985"/>
            <a:chExt cx="5406390" cy="21405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1928" y="4212335"/>
              <a:ext cx="5393435" cy="21275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78753" y="4209160"/>
              <a:ext cx="5400040" cy="2134235"/>
            </a:xfrm>
            <a:custGeom>
              <a:avLst/>
              <a:gdLst/>
              <a:ahLst/>
              <a:cxnLst/>
              <a:rect l="l" t="t" r="r" b="b"/>
              <a:pathLst>
                <a:path w="5400040" h="2134235">
                  <a:moveTo>
                    <a:pt x="0" y="2133854"/>
                  </a:moveTo>
                  <a:lnTo>
                    <a:pt x="5399785" y="2133854"/>
                  </a:lnTo>
                  <a:lnTo>
                    <a:pt x="5399785" y="0"/>
                  </a:lnTo>
                  <a:lnTo>
                    <a:pt x="0" y="0"/>
                  </a:lnTo>
                  <a:lnTo>
                    <a:pt x="0" y="2133854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275578" y="1044576"/>
            <a:ext cx="2701290" cy="3213100"/>
            <a:chOff x="6275578" y="837946"/>
            <a:chExt cx="2701290" cy="32131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1928" y="844296"/>
              <a:ext cx="2688335" cy="32003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78753" y="841121"/>
              <a:ext cx="2694940" cy="3206750"/>
            </a:xfrm>
            <a:custGeom>
              <a:avLst/>
              <a:gdLst/>
              <a:ahLst/>
              <a:cxnLst/>
              <a:rect l="l" t="t" r="r" b="b"/>
              <a:pathLst>
                <a:path w="2694940" h="3206750">
                  <a:moveTo>
                    <a:pt x="0" y="3206749"/>
                  </a:moveTo>
                  <a:lnTo>
                    <a:pt x="2694685" y="3206749"/>
                  </a:lnTo>
                  <a:lnTo>
                    <a:pt x="2694685" y="0"/>
                  </a:lnTo>
                  <a:lnTo>
                    <a:pt x="0" y="0"/>
                  </a:lnTo>
                  <a:lnTo>
                    <a:pt x="0" y="3206749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276333" y="1044576"/>
            <a:ext cx="2405380" cy="3213100"/>
            <a:chOff x="9276333" y="837946"/>
            <a:chExt cx="2405380" cy="32131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2683" y="844296"/>
              <a:ext cx="2392679" cy="32003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279508" y="841121"/>
              <a:ext cx="2399030" cy="3206750"/>
            </a:xfrm>
            <a:custGeom>
              <a:avLst/>
              <a:gdLst/>
              <a:ahLst/>
              <a:cxnLst/>
              <a:rect l="l" t="t" r="r" b="b"/>
              <a:pathLst>
                <a:path w="2399029" h="3206750">
                  <a:moveTo>
                    <a:pt x="0" y="3206749"/>
                  </a:moveTo>
                  <a:lnTo>
                    <a:pt x="2399029" y="3206749"/>
                  </a:lnTo>
                  <a:lnTo>
                    <a:pt x="2399029" y="0"/>
                  </a:lnTo>
                  <a:lnTo>
                    <a:pt x="0" y="0"/>
                  </a:lnTo>
                  <a:lnTo>
                    <a:pt x="0" y="3206749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867280" y="1251965"/>
            <a:ext cx="421195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Based</a:t>
            </a:r>
            <a:r>
              <a:rPr sz="1400" b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on</a:t>
            </a:r>
            <a:r>
              <a:rPr sz="14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defined</a:t>
            </a:r>
            <a:r>
              <a:rPr sz="1400" b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rules,</a:t>
            </a:r>
            <a:r>
              <a:rPr sz="14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queries</a:t>
            </a:r>
            <a:r>
              <a:rPr sz="14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will</a:t>
            </a:r>
            <a:r>
              <a:rPr sz="1400" b="1" spc="-6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be</a:t>
            </a:r>
            <a:r>
              <a:rPr sz="14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calculated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with</a:t>
            </a:r>
            <a:r>
              <a:rPr sz="1400" b="1" spc="-5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a</a:t>
            </a:r>
            <a:r>
              <a:rPr sz="14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specified</a:t>
            </a:r>
            <a:r>
              <a:rPr sz="1400" b="1" spc="-6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frequency</a:t>
            </a:r>
            <a:r>
              <a:rPr sz="1400" b="1" spc="-6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to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alert</a:t>
            </a:r>
            <a:r>
              <a:rPr sz="14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you</a:t>
            </a:r>
            <a:r>
              <a:rPr sz="1400" b="1" spc="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and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directly</a:t>
            </a:r>
            <a:r>
              <a:rPr sz="1400" b="1" spc="-6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give</a:t>
            </a:r>
            <a:r>
              <a:rPr sz="14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you</a:t>
            </a:r>
            <a:r>
              <a:rPr sz="1400" b="1" spc="1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the</a:t>
            </a:r>
            <a:r>
              <a:rPr sz="14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ability</a:t>
            </a:r>
            <a:r>
              <a:rPr sz="1400" b="1" spc="-6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to</a:t>
            </a:r>
            <a:r>
              <a:rPr sz="1400" b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trigger</a:t>
            </a:r>
            <a:r>
              <a:rPr sz="1400" b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actions.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9530" y="2616149"/>
            <a:ext cx="4222750" cy="33900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Send</a:t>
            </a:r>
            <a:r>
              <a:rPr sz="16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an</a:t>
            </a:r>
            <a:r>
              <a:rPr sz="16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email</a:t>
            </a:r>
            <a:r>
              <a:rPr sz="16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notify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relevant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stakeholders</a:t>
            </a:r>
            <a:endParaRPr sz="1600" dirty="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Arial MT"/>
                <a:cs typeface="Arial MT"/>
              </a:rPr>
              <a:t>about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insights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 marL="12700" marR="13335" algn="just">
              <a:lnSpc>
                <a:spcPct val="100000"/>
              </a:lnSpc>
              <a:spcBef>
                <a:spcPts val="1530"/>
              </a:spcBef>
            </a:pPr>
            <a:r>
              <a:rPr sz="1600" dirty="0">
                <a:latin typeface="Arial MT"/>
                <a:cs typeface="Arial MT"/>
              </a:rPr>
              <a:t>Integrate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seamlessly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16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Build</a:t>
            </a:r>
            <a:r>
              <a:rPr sz="16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Process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Automation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trigger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approval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workflow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or </a:t>
            </a:r>
            <a:r>
              <a:rPr sz="1600" spc="-10" dirty="0">
                <a:latin typeface="Arial MT"/>
                <a:cs typeface="Arial MT"/>
              </a:rPr>
              <a:t>automation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bot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  <a:spcBef>
                <a:spcPts val="1530"/>
              </a:spcBef>
            </a:pPr>
            <a:r>
              <a:rPr sz="1600" dirty="0">
                <a:latin typeface="Arial MT"/>
                <a:cs typeface="Arial MT"/>
              </a:rPr>
              <a:t>Connect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any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web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service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endpoint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want </a:t>
            </a:r>
            <a:r>
              <a:rPr sz="1600" dirty="0">
                <a:latin typeface="Arial MT"/>
                <a:cs typeface="Arial MT"/>
              </a:rPr>
              <a:t>using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Webhook</a:t>
            </a:r>
            <a:endParaRPr sz="1600" dirty="0">
              <a:solidFill>
                <a:srgbClr val="EFAB00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535"/>
              </a:spcBef>
            </a:pPr>
            <a:r>
              <a:rPr sz="1600" dirty="0">
                <a:latin typeface="Arial MT"/>
                <a:cs typeface="Arial MT"/>
              </a:rPr>
              <a:t>Notify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colleagues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directly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MS</a:t>
            </a:r>
            <a:r>
              <a:rPr sz="16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Teams</a:t>
            </a:r>
            <a:endParaRPr sz="16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44424" y="2372105"/>
            <a:ext cx="908685" cy="3978910"/>
            <a:chOff x="344424" y="2372105"/>
            <a:chExt cx="908685" cy="397891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841" y="2649416"/>
              <a:ext cx="477469" cy="41778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694" y="3656815"/>
              <a:ext cx="514574" cy="44674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96290" y="3099054"/>
              <a:ext cx="5080" cy="577215"/>
            </a:xfrm>
            <a:custGeom>
              <a:avLst/>
              <a:gdLst/>
              <a:ahLst/>
              <a:cxnLst/>
              <a:rect l="l" t="t" r="r" b="b"/>
              <a:pathLst>
                <a:path w="5079" h="577214">
                  <a:moveTo>
                    <a:pt x="0" y="576961"/>
                  </a:moveTo>
                  <a:lnTo>
                    <a:pt x="5079" y="0"/>
                  </a:lnTo>
                </a:path>
              </a:pathLst>
            </a:custGeom>
            <a:ln w="31750">
              <a:solidFill>
                <a:srgbClr val="99999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014" y="4781074"/>
              <a:ext cx="478197" cy="43681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94765" y="2372105"/>
              <a:ext cx="8890" cy="3963035"/>
            </a:xfrm>
            <a:custGeom>
              <a:avLst/>
              <a:gdLst/>
              <a:ahLst/>
              <a:cxnLst/>
              <a:rect l="l" t="t" r="r" b="b"/>
              <a:pathLst>
                <a:path w="8890" h="3963035">
                  <a:moveTo>
                    <a:pt x="4571" y="2365248"/>
                  </a:moveTo>
                  <a:lnTo>
                    <a:pt x="4571" y="1667256"/>
                  </a:lnTo>
                </a:path>
                <a:path w="8890" h="3963035">
                  <a:moveTo>
                    <a:pt x="8318" y="3962806"/>
                  </a:moveTo>
                  <a:lnTo>
                    <a:pt x="0" y="2764536"/>
                  </a:lnTo>
                </a:path>
                <a:path w="8890" h="3963035">
                  <a:moveTo>
                    <a:pt x="4571" y="279400"/>
                  </a:moveTo>
                  <a:lnTo>
                    <a:pt x="4571" y="0"/>
                  </a:lnTo>
                </a:path>
              </a:pathLst>
            </a:custGeom>
            <a:ln w="31750">
              <a:solidFill>
                <a:srgbClr val="99999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4424" y="5347716"/>
              <a:ext cx="908304" cy="909828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65656" y="0"/>
            <a:ext cx="999831" cy="9937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673" y="-297"/>
            <a:ext cx="12211346" cy="685859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971800" y="2514600"/>
            <a:ext cx="5715000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End Day-3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354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20490" y="0"/>
            <a:ext cx="12612490" cy="685859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-6626" y="3003778"/>
            <a:ext cx="1143662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50" normalizeH="0" baseline="0" noProof="0" dirty="0" smtClean="0">
                <a:ln w="9525" cmpd="sng">
                  <a:solidFill>
                    <a:srgbClr val="4F81BD"/>
                  </a:solidFill>
                  <a:prstDash val="solid"/>
                </a:ln>
                <a:solidFill>
                  <a:prstClr val="black"/>
                </a:solidFill>
                <a:effectLst>
                  <a:glow rad="38100">
                    <a:srgbClr val="4F81BD">
                      <a:alpha val="40000"/>
                    </a:srgbClr>
                  </a:glow>
                </a:effectLst>
                <a:uLnTx/>
                <a:uFillTx/>
                <a:latin typeface="Calibri"/>
                <a:ea typeface="+mn-ea"/>
                <a:cs typeface="+mn-cs"/>
              </a:rPr>
              <a:t>Do You Have Any Questions     </a:t>
            </a:r>
            <a:endParaRPr kumimoji="0" lang="en-US" sz="6600" b="1" i="0" u="none" strike="noStrike" kern="1200" cap="none" spc="50" normalizeH="0" baseline="0" noProof="0" dirty="0">
              <a:ln w="9525" cmpd="sng">
                <a:solidFill>
                  <a:srgbClr val="4F81BD"/>
                </a:solidFill>
                <a:prstDash val="solid"/>
              </a:ln>
              <a:solidFill>
                <a:prstClr val="black"/>
              </a:solidFill>
              <a:effectLst>
                <a:glow rad="38100">
                  <a:srgbClr val="4F81BD">
                    <a:alpha val="40000"/>
                  </a:srgbClr>
                </a:glo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9133" y="3124200"/>
            <a:ext cx="1666667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17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476" y="9939"/>
            <a:ext cx="12211346" cy="6858594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97" y="2133600"/>
            <a:ext cx="8686800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4476162"/>
            <a:ext cx="2696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Anubhav Oberoy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776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876800" y="2667000"/>
            <a:ext cx="7553473" cy="4191000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570053-0964-4910-AD4A-0D5474C35F3E}"/>
              </a:ext>
            </a:extLst>
          </p:cNvPr>
          <p:cNvSpPr/>
          <p:nvPr/>
        </p:nvSpPr>
        <p:spPr>
          <a:xfrm>
            <a:off x="6141504" y="3787007"/>
            <a:ext cx="261262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30000+</a:t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Learned Trained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673D6E-02E4-4FF0-ABB4-0D802ED74F8B}"/>
              </a:ext>
            </a:extLst>
          </p:cNvPr>
          <p:cNvSpPr/>
          <p:nvPr/>
        </p:nvSpPr>
        <p:spPr>
          <a:xfrm>
            <a:off x="6129179" y="2968447"/>
            <a:ext cx="2637273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250+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Corporate Clients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166BF1-D470-4570-9493-0963BA9D08AD}"/>
              </a:ext>
            </a:extLst>
          </p:cNvPr>
          <p:cNvSpPr/>
          <p:nvPr/>
        </p:nvSpPr>
        <p:spPr>
          <a:xfrm>
            <a:off x="6096000" y="5574833"/>
            <a:ext cx="462323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www.anubhavtrainings.com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570053-0964-4910-AD4A-0D5474C35F3E}"/>
              </a:ext>
            </a:extLst>
          </p:cNvPr>
          <p:cNvSpPr/>
          <p:nvPr/>
        </p:nvSpPr>
        <p:spPr>
          <a:xfrm>
            <a:off x="6153827" y="4649115"/>
            <a:ext cx="261262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25000+</a:t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Learned Placed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3099" y="4510691"/>
            <a:ext cx="837949" cy="7966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4285" y="3787007"/>
            <a:ext cx="803097" cy="6996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7982" y="5601672"/>
            <a:ext cx="535701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5078" y="2684192"/>
            <a:ext cx="1174763" cy="1122005"/>
          </a:xfrm>
          <a:prstGeom prst="rect">
            <a:avLst/>
          </a:prstGeom>
        </p:spPr>
      </p:pic>
      <p:sp>
        <p:nvSpPr>
          <p:cNvPr id="19" name="Flowchart: Terminator 18"/>
          <p:cNvSpPr/>
          <p:nvPr/>
        </p:nvSpPr>
        <p:spPr>
          <a:xfrm>
            <a:off x="133891" y="5338620"/>
            <a:ext cx="3200400" cy="477902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3617" y="5335641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Enroll Now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009" y="2328869"/>
            <a:ext cx="59621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We’re committed to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empowering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be​ the Most Desirable Resource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through powerful training solutions.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534163" y="-16719"/>
            <a:ext cx="5869952" cy="3600720"/>
          </a:xfrm>
          <a:prstGeom prst="ellipse">
            <a:avLst/>
          </a:prstGeom>
          <a:blipFill>
            <a:blip r:embed="rId12"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0920" y="5965527"/>
            <a:ext cx="6034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 WEBINARS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Sign up for free webinars with industry experts every fortnight!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800" y="56061"/>
            <a:ext cx="1754805" cy="152903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059605" y="713698"/>
            <a:ext cx="3762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build the workforce of the future.​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781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/>
      <p:bldP spid="19" grpId="0" animBg="1"/>
      <p:bldP spid="20" grpId="0"/>
      <p:bldP spid="21" grpId="0"/>
      <p:bldP spid="22" grpId="0" animBg="1"/>
      <p:bldP spid="24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6731634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Unique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approach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for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transformations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8508" y="2076069"/>
            <a:ext cx="5080000" cy="2271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dirty="0">
                <a:latin typeface="Arial"/>
                <a:cs typeface="Arial"/>
              </a:rPr>
              <a:t>Process</a:t>
            </a:r>
            <a:r>
              <a:rPr sz="2900" b="1" spc="-60" dirty="0">
                <a:latin typeface="Arial"/>
                <a:cs typeface="Arial"/>
              </a:rPr>
              <a:t> </a:t>
            </a:r>
            <a:r>
              <a:rPr sz="2900" b="1" dirty="0">
                <a:latin typeface="Arial"/>
                <a:cs typeface="Arial"/>
              </a:rPr>
              <a:t>analysis</a:t>
            </a:r>
            <a:r>
              <a:rPr sz="2900" b="1" spc="-30" dirty="0">
                <a:latin typeface="Arial"/>
                <a:cs typeface="Arial"/>
              </a:rPr>
              <a:t> </a:t>
            </a:r>
            <a:r>
              <a:rPr sz="2900" b="1" dirty="0">
                <a:latin typeface="Arial"/>
                <a:cs typeface="Arial"/>
              </a:rPr>
              <a:t>and</a:t>
            </a:r>
            <a:r>
              <a:rPr sz="2900" b="1" spc="-35" dirty="0">
                <a:latin typeface="Arial"/>
                <a:cs typeface="Arial"/>
              </a:rPr>
              <a:t> </a:t>
            </a:r>
            <a:r>
              <a:rPr sz="2900" b="1" spc="-10" dirty="0">
                <a:latin typeface="Arial"/>
                <a:cs typeface="Arial"/>
              </a:rPr>
              <a:t>mining</a:t>
            </a:r>
            <a:endParaRPr sz="2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00" dirty="0">
                <a:latin typeface="Arial MT"/>
                <a:cs typeface="Arial MT"/>
              </a:rPr>
              <a:t>with</a:t>
            </a:r>
            <a:r>
              <a:rPr sz="2900" spc="-30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SAP</a:t>
            </a:r>
            <a:r>
              <a:rPr sz="2900" spc="-75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Signavio</a:t>
            </a:r>
            <a:r>
              <a:rPr sz="2900" spc="-50" dirty="0">
                <a:latin typeface="Arial MT"/>
                <a:cs typeface="Arial MT"/>
              </a:rPr>
              <a:t> </a:t>
            </a:r>
            <a:r>
              <a:rPr sz="2900" spc="-10" dirty="0">
                <a:latin typeface="Arial MT"/>
                <a:cs typeface="Arial MT"/>
              </a:rPr>
              <a:t>solutions</a:t>
            </a:r>
            <a:endParaRPr sz="2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50" dirty="0">
              <a:latin typeface="Arial MT"/>
              <a:cs typeface="Arial MT"/>
            </a:endParaRPr>
          </a:p>
          <a:p>
            <a:pPr marL="12700" marR="18669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A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unified experience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data-</a:t>
            </a:r>
            <a:r>
              <a:rPr sz="2000" dirty="0">
                <a:latin typeface="Arial MT"/>
                <a:cs typeface="Arial MT"/>
              </a:rPr>
              <a:t>driven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process </a:t>
            </a:r>
            <a:r>
              <a:rPr sz="2000" dirty="0">
                <a:latin typeface="Arial MT"/>
                <a:cs typeface="Arial MT"/>
              </a:rPr>
              <a:t>improvement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part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SAP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Signavio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Transformation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Suite.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9800" y="844423"/>
            <a:ext cx="5858256" cy="5893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4994961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Introduction</a:t>
            </a:r>
            <a:r>
              <a:rPr spc="-2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-25" dirty="0"/>
              <a:t> </a:t>
            </a:r>
            <a:r>
              <a:rPr dirty="0"/>
              <a:t>Process</a:t>
            </a:r>
            <a:r>
              <a:rPr spc="-15" dirty="0"/>
              <a:t> </a:t>
            </a:r>
            <a:r>
              <a:rPr spc="-10" dirty="0"/>
              <a:t>Insights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Our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offering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1" y="0"/>
            <a:ext cx="4800600" cy="68580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 marR="5080" indent="-7620">
              <a:lnSpc>
                <a:spcPct val="110000"/>
              </a:lnSpc>
              <a:spcBef>
                <a:spcPts val="100"/>
              </a:spcBef>
            </a:pP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Insights</a:t>
            </a:r>
            <a:r>
              <a:rPr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spc="-10" dirty="0"/>
              <a:t>process </a:t>
            </a:r>
            <a:r>
              <a:rPr dirty="0"/>
              <a:t>analytics</a:t>
            </a:r>
            <a:r>
              <a:rPr spc="-30" dirty="0"/>
              <a:t> </a:t>
            </a:r>
            <a:r>
              <a:rPr dirty="0"/>
              <a:t>solution</a:t>
            </a:r>
            <a:r>
              <a:rPr spc="-25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dirty="0"/>
              <a:t>business</a:t>
            </a:r>
            <a:r>
              <a:rPr spc="-40" dirty="0"/>
              <a:t> </a:t>
            </a:r>
            <a:r>
              <a:rPr dirty="0"/>
              <a:t>executives,</a:t>
            </a:r>
            <a:r>
              <a:rPr spc="-30" dirty="0"/>
              <a:t> </a:t>
            </a:r>
            <a:r>
              <a:rPr spc="-10" dirty="0"/>
              <a:t>process </a:t>
            </a:r>
            <a:r>
              <a:rPr dirty="0"/>
              <a:t>owners,</a:t>
            </a:r>
            <a:r>
              <a:rPr spc="-50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transformation</a:t>
            </a:r>
            <a:r>
              <a:rPr spc="-50" dirty="0"/>
              <a:t> </a:t>
            </a:r>
            <a:r>
              <a:rPr dirty="0"/>
              <a:t>centers</a:t>
            </a:r>
            <a:r>
              <a:rPr spc="-55" dirty="0"/>
              <a:t> </a:t>
            </a:r>
            <a:r>
              <a:rPr dirty="0"/>
              <a:t>that</a:t>
            </a:r>
            <a:r>
              <a:rPr spc="-30" dirty="0"/>
              <a:t> </a:t>
            </a:r>
            <a:r>
              <a:rPr spc="-10" dirty="0"/>
              <a:t>provides: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/>
          </a:p>
          <a:p>
            <a:pPr marL="355600" marR="20320" indent="-342900">
              <a:lnSpc>
                <a:spcPts val="1839"/>
              </a:lnSpc>
              <a:spcBef>
                <a:spcPts val="5"/>
              </a:spcBef>
              <a:buClr>
                <a:srgbClr val="EFAB00"/>
              </a:buClr>
              <a:buSzPct val="79411"/>
              <a:buFont typeface="Arial MT"/>
              <a:buChar char="•"/>
              <a:tabLst>
                <a:tab pos="355600" algn="l"/>
              </a:tabLst>
            </a:pPr>
            <a:r>
              <a:rPr sz="1700" b="1" dirty="0">
                <a:latin typeface="Arial"/>
                <a:cs typeface="Arial"/>
              </a:rPr>
              <a:t>A</a:t>
            </a:r>
            <a:r>
              <a:rPr sz="1700" b="1" spc="-8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quick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start</a:t>
            </a:r>
            <a:r>
              <a:rPr sz="1700" b="1" spc="-1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with</a:t>
            </a:r>
            <a:r>
              <a:rPr sz="1700" b="1" spc="-3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fast</a:t>
            </a:r>
            <a:r>
              <a:rPr sz="1700" b="1" spc="-1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data extraction </a:t>
            </a:r>
            <a:r>
              <a:rPr sz="1700" dirty="0"/>
              <a:t>from</a:t>
            </a:r>
            <a:r>
              <a:rPr sz="1700" spc="-10" dirty="0"/>
              <a:t> </a:t>
            </a:r>
            <a:r>
              <a:rPr sz="1700" dirty="0"/>
              <a:t>SAP</a:t>
            </a:r>
            <a:r>
              <a:rPr sz="1700" spc="-35" dirty="0"/>
              <a:t> </a:t>
            </a:r>
            <a:r>
              <a:rPr sz="1700" spc="-25" dirty="0"/>
              <a:t>ERP </a:t>
            </a:r>
            <a:r>
              <a:rPr sz="1700" spc="-10" dirty="0"/>
              <a:t>environments</a:t>
            </a:r>
            <a:endParaRPr sz="1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EFAB00"/>
              </a:buClr>
              <a:buFont typeface="Arial MT"/>
              <a:buChar char="•"/>
            </a:pPr>
            <a:endParaRPr sz="1700" dirty="0">
              <a:latin typeface="Arial"/>
              <a:cs typeface="Arial"/>
            </a:endParaRPr>
          </a:p>
          <a:p>
            <a:pPr marL="354965" indent="-342265">
              <a:lnSpc>
                <a:spcPts val="1939"/>
              </a:lnSpc>
              <a:buClr>
                <a:srgbClr val="EFAB00"/>
              </a:buClr>
              <a:buSzPct val="79411"/>
              <a:buFont typeface="Arial MT"/>
              <a:buChar char="•"/>
              <a:tabLst>
                <a:tab pos="354965" algn="l"/>
              </a:tabLst>
            </a:pPr>
            <a:r>
              <a:rPr sz="1700" b="1" dirty="0">
                <a:latin typeface="Arial"/>
                <a:cs typeface="Arial"/>
              </a:rPr>
              <a:t>Content</a:t>
            </a:r>
            <a:r>
              <a:rPr sz="1700" b="1" spc="-6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giving</a:t>
            </a:r>
            <a:r>
              <a:rPr sz="1700" b="1" spc="1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instant</a:t>
            </a:r>
            <a:r>
              <a:rPr sz="1700" b="1" spc="-2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insights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dirty="0"/>
              <a:t>into</a:t>
            </a:r>
            <a:r>
              <a:rPr sz="1700" spc="-10" dirty="0"/>
              <a:t> </a:t>
            </a:r>
            <a:r>
              <a:rPr sz="1700" dirty="0"/>
              <a:t>the</a:t>
            </a:r>
            <a:r>
              <a:rPr sz="1700" spc="-15" dirty="0"/>
              <a:t> </a:t>
            </a:r>
            <a:r>
              <a:rPr sz="1700" dirty="0"/>
              <a:t>core</a:t>
            </a:r>
            <a:r>
              <a:rPr sz="1700" spc="-15" dirty="0"/>
              <a:t> </a:t>
            </a:r>
            <a:r>
              <a:rPr sz="1700" spc="-10" dirty="0"/>
              <a:t>business</a:t>
            </a:r>
            <a:endParaRPr sz="1700" dirty="0">
              <a:latin typeface="Arial"/>
              <a:cs typeface="Arial"/>
            </a:endParaRPr>
          </a:p>
          <a:p>
            <a:pPr marL="355600">
              <a:lnSpc>
                <a:spcPts val="1939"/>
              </a:lnSpc>
            </a:pPr>
            <a:r>
              <a:rPr sz="1700" dirty="0"/>
              <a:t>processes</a:t>
            </a:r>
            <a:r>
              <a:rPr sz="1700" spc="-35" dirty="0"/>
              <a:t> </a:t>
            </a:r>
            <a:r>
              <a:rPr sz="1700" dirty="0"/>
              <a:t>of</a:t>
            </a:r>
            <a:r>
              <a:rPr sz="1700" spc="5" dirty="0"/>
              <a:t> </a:t>
            </a:r>
            <a:r>
              <a:rPr sz="1700" dirty="0"/>
              <a:t>the</a:t>
            </a:r>
            <a:r>
              <a:rPr sz="1700" spc="-10" dirty="0"/>
              <a:t> </a:t>
            </a:r>
            <a:r>
              <a:rPr sz="1700" dirty="0"/>
              <a:t>SAP</a:t>
            </a:r>
            <a:r>
              <a:rPr sz="1700" spc="-35" dirty="0"/>
              <a:t> </a:t>
            </a:r>
            <a:r>
              <a:rPr sz="1700" dirty="0"/>
              <a:t>ERP</a:t>
            </a:r>
            <a:r>
              <a:rPr sz="1700" spc="-60" dirty="0"/>
              <a:t> </a:t>
            </a:r>
            <a:r>
              <a:rPr sz="1700" spc="-10" dirty="0"/>
              <a:t>application</a:t>
            </a:r>
            <a:endParaRPr sz="1700" dirty="0"/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 dirty="0"/>
          </a:p>
          <a:p>
            <a:pPr marL="355600" marR="494665" indent="-342900">
              <a:lnSpc>
                <a:spcPts val="1839"/>
              </a:lnSpc>
              <a:buClr>
                <a:srgbClr val="EFAB00"/>
              </a:buClr>
              <a:buSzPct val="79411"/>
              <a:buFont typeface="Arial MT"/>
              <a:buChar char="•"/>
              <a:tabLst>
                <a:tab pos="355600" algn="l"/>
              </a:tabLst>
            </a:pPr>
            <a:r>
              <a:rPr sz="1700" b="1" dirty="0">
                <a:latin typeface="Arial"/>
                <a:cs typeface="Arial"/>
              </a:rPr>
              <a:t>Rapid</a:t>
            </a:r>
            <a:r>
              <a:rPr sz="1700" b="1" spc="-4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identification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of</a:t>
            </a:r>
            <a:r>
              <a:rPr sz="1700" b="1" spc="-2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focus</a:t>
            </a:r>
            <a:r>
              <a:rPr sz="1700" b="1" spc="-1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areas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dirty="0"/>
              <a:t>with </a:t>
            </a:r>
            <a:r>
              <a:rPr sz="1700" spc="-10" dirty="0"/>
              <a:t>powerful </a:t>
            </a:r>
            <a:r>
              <a:rPr sz="1700" dirty="0"/>
              <a:t>functionality</a:t>
            </a:r>
            <a:r>
              <a:rPr sz="1700" spc="-15" dirty="0"/>
              <a:t> </a:t>
            </a:r>
            <a:r>
              <a:rPr sz="1700" dirty="0"/>
              <a:t>to</a:t>
            </a:r>
            <a:r>
              <a:rPr sz="1700" spc="-10" dirty="0"/>
              <a:t> </a:t>
            </a:r>
            <a:r>
              <a:rPr sz="1700" dirty="0"/>
              <a:t>drill</a:t>
            </a:r>
            <a:r>
              <a:rPr sz="1700" spc="-40" dirty="0"/>
              <a:t> </a:t>
            </a:r>
            <a:r>
              <a:rPr sz="1700" dirty="0"/>
              <a:t>down to potential</a:t>
            </a:r>
            <a:r>
              <a:rPr sz="1700" spc="-5" dirty="0"/>
              <a:t> </a:t>
            </a:r>
            <a:r>
              <a:rPr sz="1700" dirty="0"/>
              <a:t>root</a:t>
            </a:r>
            <a:r>
              <a:rPr sz="1700" spc="-20" dirty="0"/>
              <a:t> </a:t>
            </a:r>
            <a:r>
              <a:rPr sz="1700" spc="-10" dirty="0"/>
              <a:t>causes</a:t>
            </a:r>
            <a:endParaRPr sz="1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EFAB00"/>
              </a:buClr>
              <a:buFont typeface="Arial MT"/>
              <a:buChar char="•"/>
            </a:pPr>
            <a:endParaRPr sz="2050" dirty="0"/>
          </a:p>
          <a:p>
            <a:pPr marL="354965" indent="-342265">
              <a:lnSpc>
                <a:spcPts val="1939"/>
              </a:lnSpc>
              <a:spcBef>
                <a:spcPts val="5"/>
              </a:spcBef>
              <a:buClr>
                <a:srgbClr val="EFAB00"/>
              </a:buClr>
              <a:buSzPct val="79411"/>
              <a:buFont typeface="Arial MT"/>
              <a:buChar char="•"/>
              <a:tabLst>
                <a:tab pos="354965" algn="l"/>
              </a:tabLst>
            </a:pPr>
            <a:r>
              <a:rPr sz="1700" b="1" dirty="0">
                <a:latin typeface="Arial"/>
                <a:cs typeface="Arial"/>
              </a:rPr>
              <a:t>Recommended</a:t>
            </a:r>
            <a:r>
              <a:rPr sz="1700" b="1" spc="-5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actions</a:t>
            </a:r>
            <a:r>
              <a:rPr sz="1700" b="1" spc="-15" dirty="0">
                <a:latin typeface="Arial"/>
                <a:cs typeface="Arial"/>
              </a:rPr>
              <a:t> </a:t>
            </a:r>
            <a:r>
              <a:rPr sz="1700" dirty="0"/>
              <a:t>and</a:t>
            </a:r>
            <a:r>
              <a:rPr sz="1700" spc="-30" dirty="0"/>
              <a:t> </a:t>
            </a:r>
            <a:r>
              <a:rPr sz="1700" dirty="0"/>
              <a:t>technologies</a:t>
            </a:r>
            <a:r>
              <a:rPr sz="1700" spc="-35" dirty="0"/>
              <a:t> </a:t>
            </a:r>
            <a:r>
              <a:rPr sz="1700" dirty="0"/>
              <a:t>for</a:t>
            </a:r>
            <a:r>
              <a:rPr sz="1700" spc="-15" dirty="0"/>
              <a:t> </a:t>
            </a:r>
            <a:r>
              <a:rPr sz="1700" spc="-10" dirty="0"/>
              <a:t>process</a:t>
            </a:r>
            <a:endParaRPr sz="1700" dirty="0">
              <a:latin typeface="Arial"/>
              <a:cs typeface="Arial"/>
            </a:endParaRPr>
          </a:p>
          <a:p>
            <a:pPr marL="355600">
              <a:lnSpc>
                <a:spcPts val="1939"/>
              </a:lnSpc>
            </a:pPr>
            <a:r>
              <a:rPr sz="1700" spc="-10" dirty="0"/>
              <a:t>improvements</a:t>
            </a:r>
            <a:endParaRPr sz="1700" dirty="0"/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 dirty="0"/>
          </a:p>
          <a:p>
            <a:pPr marL="354965" indent="-342265">
              <a:lnSpc>
                <a:spcPct val="100000"/>
              </a:lnSpc>
              <a:buClr>
                <a:srgbClr val="EFAB00"/>
              </a:buClr>
              <a:buSzPct val="79411"/>
              <a:buFont typeface="Arial MT"/>
              <a:buChar char="•"/>
              <a:tabLst>
                <a:tab pos="354965" algn="l"/>
              </a:tabLst>
            </a:pPr>
            <a:r>
              <a:rPr sz="1700" b="1" dirty="0">
                <a:latin typeface="Arial"/>
                <a:cs typeface="Arial"/>
              </a:rPr>
              <a:t>Benchmarking</a:t>
            </a:r>
            <a:r>
              <a:rPr sz="1700" b="1" spc="-3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KPIs</a:t>
            </a:r>
            <a:r>
              <a:rPr sz="1700" b="1" spc="-15" dirty="0">
                <a:latin typeface="Arial"/>
                <a:cs typeface="Arial"/>
              </a:rPr>
              <a:t> </a:t>
            </a:r>
            <a:r>
              <a:rPr sz="1700" dirty="0"/>
              <a:t>with</a:t>
            </a:r>
            <a:r>
              <a:rPr sz="1700" spc="5" dirty="0"/>
              <a:t> </a:t>
            </a:r>
            <a:r>
              <a:rPr sz="1700" dirty="0"/>
              <a:t>industry</a:t>
            </a:r>
            <a:r>
              <a:rPr sz="1700" spc="-25" dirty="0"/>
              <a:t> </a:t>
            </a:r>
            <a:r>
              <a:rPr sz="1700" dirty="0"/>
              <a:t>best </a:t>
            </a:r>
            <a:r>
              <a:rPr sz="1700" spc="-10" dirty="0"/>
              <a:t>practices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7391400" y="1"/>
            <a:ext cx="4800599" cy="6858000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677" y="23865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91439" y="240538"/>
            <a:ext cx="466979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Actionable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insights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24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hours*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2444" y="4220083"/>
            <a:ext cx="2497455" cy="2107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5"/>
              </a:spcBef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Improve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Day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Payable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Outstanding</a:t>
            </a:r>
            <a:endParaRPr sz="1050">
              <a:latin typeface="Arial MT"/>
              <a:cs typeface="Arial MT"/>
            </a:endParaRPr>
          </a:p>
          <a:p>
            <a:pPr marL="183515" marR="745490" indent="-17145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Improve</a:t>
            </a:r>
            <a:r>
              <a:rPr sz="1050" spc="-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On-</a:t>
            </a:r>
            <a:r>
              <a:rPr sz="1050" dirty="0">
                <a:latin typeface="Arial MT"/>
                <a:cs typeface="Arial MT"/>
              </a:rPr>
              <a:t>Time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Delivery 	Performance</a:t>
            </a:r>
            <a:endParaRPr sz="1050">
              <a:latin typeface="Arial MT"/>
              <a:cs typeface="Arial MT"/>
            </a:endParaRPr>
          </a:p>
          <a:p>
            <a:pPr marL="184785" indent="-172085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Improve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Procurement</a:t>
            </a:r>
            <a:r>
              <a:rPr sz="1050" spc="-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FTE</a:t>
            </a:r>
            <a:r>
              <a:rPr sz="1050" spc="-5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Productivity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Improve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User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Compliance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Asset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Maintenance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Customer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Churn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Data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Management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Days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in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Inventory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Days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Sales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Outstanding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Days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Close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Annual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Books</a:t>
            </a:r>
            <a:endParaRPr sz="1050">
              <a:latin typeface="Arial MT"/>
              <a:cs typeface="Arial MT"/>
            </a:endParaRPr>
          </a:p>
          <a:p>
            <a:pPr marL="184785" indent="-172085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5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Finance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Manufacturing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Cycle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Time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6355" y="3779520"/>
            <a:ext cx="5791200" cy="307777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30480" rIns="0" bIns="0" rtlCol="0">
            <a:spAutoFit/>
          </a:bodyPr>
          <a:lstStyle/>
          <a:p>
            <a:pPr marL="38735" algn="ctr">
              <a:lnSpc>
                <a:spcPct val="100000"/>
              </a:lnSpc>
              <a:spcBef>
                <a:spcPts val="24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Typical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business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goals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19464" y="4220083"/>
            <a:ext cx="2512695" cy="2107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 marR="335915" indent="-171450">
              <a:lnSpc>
                <a:spcPct val="100000"/>
              </a:lnSpc>
              <a:spcBef>
                <a:spcPts val="105"/>
              </a:spcBef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Meter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Reading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to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Invoice 	</a:t>
            </a:r>
            <a:r>
              <a:rPr sz="1050" dirty="0">
                <a:latin typeface="Arial MT"/>
                <a:cs typeface="Arial MT"/>
              </a:rPr>
              <a:t>Cycle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Time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Overall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Supply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Chain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Planning</a:t>
            </a:r>
            <a:endParaRPr sz="105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</a:pP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3515" marR="535940" indent="-17145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Revenue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Loss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Due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spc="-25" dirty="0">
                <a:latin typeface="Arial MT"/>
                <a:cs typeface="Arial MT"/>
              </a:rPr>
              <a:t>to 	</a:t>
            </a:r>
            <a:r>
              <a:rPr sz="1050" spc="-10" dirty="0">
                <a:latin typeface="Arial MT"/>
                <a:cs typeface="Arial MT"/>
              </a:rPr>
              <a:t>Stockouts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Sales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Service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and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Support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3515" marR="435609" indent="-17145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Time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to</a:t>
            </a:r>
            <a:r>
              <a:rPr sz="1050" spc="-1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Market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for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spc="-25" dirty="0">
                <a:latin typeface="Arial MT"/>
                <a:cs typeface="Arial MT"/>
              </a:rPr>
              <a:t>New 	</a:t>
            </a:r>
            <a:r>
              <a:rPr sz="1050" spc="-10" dirty="0">
                <a:latin typeface="Arial MT"/>
                <a:cs typeface="Arial MT"/>
              </a:rPr>
              <a:t>Products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Total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Logistics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4785" indent="-172085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Total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Manufacturing</a:t>
            </a:r>
            <a:r>
              <a:rPr sz="1050" spc="-50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Unplanned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Downtime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51626" y="2116074"/>
            <a:ext cx="10814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Lead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Cash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24447" y="2973705"/>
            <a:ext cx="1140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Source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Pay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25765" y="2116074"/>
            <a:ext cx="10433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Plan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Fulfill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13314" y="2116074"/>
            <a:ext cx="6597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Finance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46232" y="2973705"/>
            <a:ext cx="119443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8415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Acquire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to </a:t>
            </a:r>
            <a:r>
              <a:rPr sz="1400" spc="-10" dirty="0">
                <a:latin typeface="Arial MT"/>
                <a:cs typeface="Arial MT"/>
              </a:rPr>
              <a:t>Decommission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50530" y="2973705"/>
            <a:ext cx="9944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Governance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97895" y="2540507"/>
            <a:ext cx="487679" cy="4876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61176" y="1594103"/>
            <a:ext cx="661416" cy="66141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11467" y="2549651"/>
            <a:ext cx="560832" cy="56083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14359" y="1592580"/>
            <a:ext cx="665988" cy="66446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87511" y="2540507"/>
            <a:ext cx="519683" cy="48767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899403" y="1261872"/>
            <a:ext cx="5789930" cy="32637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48894" rIns="0" bIns="0" rtlCol="0">
            <a:spAutoFit/>
          </a:bodyPr>
          <a:lstStyle/>
          <a:p>
            <a:pPr marL="128905" algn="ctr">
              <a:lnSpc>
                <a:spcPct val="100000"/>
              </a:lnSpc>
              <a:spcBef>
                <a:spcPts val="384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End-to-end</a:t>
            </a:r>
            <a:r>
              <a:rPr sz="1800" b="1" spc="-1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processes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08043" y="1763458"/>
            <a:ext cx="267385" cy="33192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10911" y="1671827"/>
            <a:ext cx="377951" cy="3401568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5091915" y="3998209"/>
            <a:ext cx="225425" cy="4787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z="1400" b="1" dirty="0">
                <a:latin typeface="Arial"/>
                <a:cs typeface="Arial"/>
              </a:rPr>
              <a:t>1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day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80228" y="2455926"/>
            <a:ext cx="6553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Out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of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the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box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7398" y="1642110"/>
            <a:ext cx="1866900" cy="1367155"/>
          </a:xfrm>
          <a:prstGeom prst="rect">
            <a:avLst/>
          </a:prstGeom>
          <a:ln w="19050">
            <a:solidFill>
              <a:srgbClr val="BEBEBE"/>
            </a:solidFill>
          </a:ln>
        </p:spPr>
        <p:txBody>
          <a:bodyPr vert="horz" wrap="square" lIns="0" tIns="1149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5"/>
              </a:spcBef>
            </a:pPr>
            <a:r>
              <a:rPr sz="3200" b="1" spc="-25" dirty="0">
                <a:solidFill>
                  <a:srgbClr val="EFAC05"/>
                </a:solidFill>
                <a:latin typeface="Arial"/>
                <a:cs typeface="Arial"/>
              </a:rPr>
              <a:t>60+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flows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90977" y="1639061"/>
            <a:ext cx="1866900" cy="1373505"/>
          </a:xfrm>
          <a:prstGeom prst="rect">
            <a:avLst/>
          </a:prstGeom>
          <a:ln w="19050">
            <a:solidFill>
              <a:srgbClr val="BEBEBE"/>
            </a:solidFill>
          </a:ln>
        </p:spPr>
        <p:txBody>
          <a:bodyPr vert="horz" wrap="square" lIns="0" tIns="118110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930"/>
              </a:spcBef>
            </a:pPr>
            <a:r>
              <a:rPr sz="3200" b="1" spc="-20" dirty="0">
                <a:solidFill>
                  <a:srgbClr val="EFAC05"/>
                </a:solidFill>
                <a:latin typeface="Arial"/>
                <a:cs typeface="Arial"/>
              </a:rPr>
              <a:t>160+</a:t>
            </a:r>
            <a:endParaRPr sz="3200">
              <a:latin typeface="Arial"/>
              <a:cs typeface="Arial"/>
            </a:endParaRPr>
          </a:p>
          <a:p>
            <a:pPr marL="432434" marR="427355" algn="ctr">
              <a:lnSpc>
                <a:spcPct val="100000"/>
              </a:lnSpc>
              <a:spcBef>
                <a:spcPts val="555"/>
              </a:spcBef>
            </a:pPr>
            <a:r>
              <a:rPr sz="1400" spc="-10" dirty="0">
                <a:latin typeface="Arial MT"/>
                <a:cs typeface="Arial MT"/>
              </a:rPr>
              <a:t>Process performance indicators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7398" y="4656582"/>
            <a:ext cx="1866900" cy="1367155"/>
          </a:xfrm>
          <a:prstGeom prst="rect">
            <a:avLst/>
          </a:prstGeom>
          <a:ln w="19050">
            <a:solidFill>
              <a:srgbClr val="BEBEBE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994"/>
              </a:spcBef>
            </a:pPr>
            <a:r>
              <a:rPr sz="3200" b="1" spc="-10" dirty="0">
                <a:solidFill>
                  <a:srgbClr val="EFAC05"/>
                </a:solidFill>
                <a:latin typeface="Arial"/>
                <a:cs typeface="Arial"/>
              </a:rPr>
              <a:t>1,300+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140"/>
              </a:spcBef>
            </a:pPr>
            <a:r>
              <a:rPr sz="1400" spc="-10" dirty="0">
                <a:latin typeface="Arial MT"/>
                <a:cs typeface="Arial MT"/>
              </a:rPr>
              <a:t>Metrics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90977" y="4667250"/>
            <a:ext cx="1866900" cy="1371600"/>
          </a:xfrm>
          <a:prstGeom prst="rect">
            <a:avLst/>
          </a:prstGeom>
          <a:ln w="19050">
            <a:solidFill>
              <a:srgbClr val="BEBEBE"/>
            </a:solidFill>
          </a:ln>
        </p:spPr>
        <p:txBody>
          <a:bodyPr vert="horz" wrap="square" lIns="0" tIns="116205" rIns="0" bIns="0" rtlCol="0">
            <a:spAutoFit/>
          </a:bodyPr>
          <a:lstStyle/>
          <a:p>
            <a:pPr marR="4445" algn="ctr">
              <a:lnSpc>
                <a:spcPct val="100000"/>
              </a:lnSpc>
              <a:spcBef>
                <a:spcPts val="915"/>
              </a:spcBef>
            </a:pPr>
            <a:r>
              <a:rPr sz="3200" b="1" spc="-10" dirty="0">
                <a:solidFill>
                  <a:srgbClr val="EFAC05"/>
                </a:solidFill>
                <a:latin typeface="Arial"/>
                <a:cs typeface="Arial"/>
              </a:rPr>
              <a:t>1,000+</a:t>
            </a:r>
            <a:endParaRPr sz="3200">
              <a:latin typeface="Arial"/>
              <a:cs typeface="Arial"/>
            </a:endParaRPr>
          </a:p>
          <a:p>
            <a:pPr marL="289560" marR="286385" algn="ctr">
              <a:lnSpc>
                <a:spcPct val="100000"/>
              </a:lnSpc>
              <a:spcBef>
                <a:spcPts val="1135"/>
              </a:spcBef>
            </a:pPr>
            <a:r>
              <a:rPr sz="1400" dirty="0">
                <a:latin typeface="Arial MT"/>
                <a:cs typeface="Arial MT"/>
              </a:rPr>
              <a:t>Typical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issues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&amp; </a:t>
            </a:r>
            <a:r>
              <a:rPr sz="1400" spc="-10" dirty="0">
                <a:latin typeface="Arial MT"/>
                <a:cs typeface="Arial MT"/>
              </a:rPr>
              <a:t>inefficiencies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7398" y="3144773"/>
            <a:ext cx="1866900" cy="1367155"/>
          </a:xfrm>
          <a:prstGeom prst="rect">
            <a:avLst/>
          </a:prstGeom>
          <a:ln w="19050">
            <a:solidFill>
              <a:srgbClr val="BEBEBE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1110"/>
              </a:spcBef>
            </a:pPr>
            <a:r>
              <a:rPr sz="3200" b="1" spc="-20" dirty="0">
                <a:solidFill>
                  <a:srgbClr val="EFAC05"/>
                </a:solidFill>
                <a:latin typeface="Arial"/>
                <a:cs typeface="Arial"/>
              </a:rPr>
              <a:t>110+</a:t>
            </a:r>
            <a:endParaRPr sz="3200" dirty="0">
              <a:latin typeface="Arial"/>
              <a:cs typeface="Arial"/>
            </a:endParaRPr>
          </a:p>
          <a:p>
            <a:pPr marL="225425" marR="219075" algn="ctr">
              <a:lnSpc>
                <a:spcPct val="100000"/>
              </a:lnSpc>
              <a:spcBef>
                <a:spcPts val="475"/>
              </a:spcBef>
            </a:pPr>
            <a:r>
              <a:rPr sz="1400" spc="-10" dirty="0">
                <a:latin typeface="Arial MT"/>
                <a:cs typeface="Arial MT"/>
              </a:rPr>
              <a:t>Correction recommendations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90977" y="3144773"/>
            <a:ext cx="1866900" cy="1371600"/>
          </a:xfrm>
          <a:prstGeom prst="rect">
            <a:avLst/>
          </a:prstGeom>
          <a:ln w="19050">
            <a:solidFill>
              <a:srgbClr val="BEBEBE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1110"/>
              </a:spcBef>
            </a:pPr>
            <a:r>
              <a:rPr sz="3200" b="1" spc="-20" dirty="0">
                <a:solidFill>
                  <a:srgbClr val="EFAC05"/>
                </a:solidFill>
                <a:latin typeface="Arial"/>
                <a:cs typeface="Arial"/>
              </a:rPr>
              <a:t>750+</a:t>
            </a:r>
            <a:endParaRPr sz="3200">
              <a:latin typeface="Arial"/>
              <a:cs typeface="Arial"/>
            </a:endParaRPr>
          </a:p>
          <a:p>
            <a:pPr marL="224790" marR="219710" indent="-1270" algn="ctr">
              <a:lnSpc>
                <a:spcPct val="100000"/>
              </a:lnSpc>
              <a:spcBef>
                <a:spcPts val="475"/>
              </a:spcBef>
            </a:pPr>
            <a:r>
              <a:rPr sz="1400" spc="-10" dirty="0">
                <a:latin typeface="Arial MT"/>
                <a:cs typeface="Arial MT"/>
              </a:rPr>
              <a:t>Innovation recommendations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74245" y="5238336"/>
            <a:ext cx="646698" cy="74301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73752" y="3073907"/>
            <a:ext cx="658368" cy="658368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3672585" y="6537756"/>
            <a:ext cx="301053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*</a:t>
            </a:r>
            <a:r>
              <a:rPr sz="8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Reflects</a:t>
            </a:r>
            <a:r>
              <a:rPr sz="8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best</a:t>
            </a:r>
            <a:r>
              <a:rPr sz="8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case</a:t>
            </a:r>
            <a:r>
              <a:rPr sz="8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scenario,</a:t>
            </a:r>
            <a:r>
              <a:rPr sz="8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actual implementation</a:t>
            </a:r>
            <a:r>
              <a:rPr sz="8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time</a:t>
            </a:r>
            <a:r>
              <a:rPr sz="8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may</a:t>
            </a:r>
            <a:r>
              <a:rPr sz="8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spc="-20" dirty="0">
                <a:solidFill>
                  <a:srgbClr val="333333"/>
                </a:solidFill>
                <a:latin typeface="Segoe UI"/>
                <a:cs typeface="Segoe UI"/>
              </a:rPr>
              <a:t>vary</a:t>
            </a:r>
            <a:endParaRPr sz="800">
              <a:latin typeface="Segoe UI"/>
              <a:cs typeface="Segoe UI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9" grpId="0" animBg="1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Introduction</a:t>
            </a:r>
            <a:r>
              <a:rPr spc="-2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-25" dirty="0"/>
              <a:t> </a:t>
            </a:r>
            <a:r>
              <a:rPr dirty="0"/>
              <a:t>Process</a:t>
            </a:r>
            <a:r>
              <a:rPr spc="-15" dirty="0"/>
              <a:t> </a:t>
            </a:r>
            <a:r>
              <a:rPr spc="-10" dirty="0"/>
              <a:t>Insights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Independent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 transformation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scenario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197852" y="3800855"/>
            <a:ext cx="1763395" cy="1064260"/>
            <a:chOff x="7197852" y="3800855"/>
            <a:chExt cx="1763395" cy="1064260"/>
          </a:xfrm>
        </p:grpSpPr>
        <p:sp>
          <p:nvSpPr>
            <p:cNvPr id="4" name="object 4"/>
            <p:cNvSpPr/>
            <p:nvPr/>
          </p:nvSpPr>
          <p:spPr>
            <a:xfrm>
              <a:off x="7197852" y="3800855"/>
              <a:ext cx="1763395" cy="1064260"/>
            </a:xfrm>
            <a:custGeom>
              <a:avLst/>
              <a:gdLst/>
              <a:ahLst/>
              <a:cxnLst/>
              <a:rect l="l" t="t" r="r" b="b"/>
              <a:pathLst>
                <a:path w="1763395" h="1064260">
                  <a:moveTo>
                    <a:pt x="1763268" y="0"/>
                  </a:moveTo>
                  <a:lnTo>
                    <a:pt x="0" y="0"/>
                  </a:lnTo>
                  <a:lnTo>
                    <a:pt x="0" y="1063752"/>
                  </a:lnTo>
                  <a:lnTo>
                    <a:pt x="1763268" y="1063752"/>
                  </a:lnTo>
                  <a:lnTo>
                    <a:pt x="176326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2960" y="4282266"/>
              <a:ext cx="300209" cy="11720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69555" y="4282274"/>
              <a:ext cx="710565" cy="117475"/>
            </a:xfrm>
            <a:custGeom>
              <a:avLst/>
              <a:gdLst/>
              <a:ahLst/>
              <a:cxnLst/>
              <a:rect l="l" t="t" r="r" b="b"/>
              <a:pathLst>
                <a:path w="710565" h="117475">
                  <a:moveTo>
                    <a:pt x="93218" y="77038"/>
                  </a:moveTo>
                  <a:lnTo>
                    <a:pt x="62255" y="50723"/>
                  </a:lnTo>
                  <a:lnTo>
                    <a:pt x="44932" y="45872"/>
                  </a:lnTo>
                  <a:lnTo>
                    <a:pt x="39192" y="43764"/>
                  </a:lnTo>
                  <a:lnTo>
                    <a:pt x="31165" y="39395"/>
                  </a:lnTo>
                  <a:lnTo>
                    <a:pt x="29146" y="36068"/>
                  </a:lnTo>
                  <a:lnTo>
                    <a:pt x="29146" y="28206"/>
                  </a:lnTo>
                  <a:lnTo>
                    <a:pt x="30530" y="25476"/>
                  </a:lnTo>
                  <a:lnTo>
                    <a:pt x="36156" y="21310"/>
                  </a:lnTo>
                  <a:lnTo>
                    <a:pt x="40182" y="20269"/>
                  </a:lnTo>
                  <a:lnTo>
                    <a:pt x="50977" y="20269"/>
                  </a:lnTo>
                  <a:lnTo>
                    <a:pt x="56235" y="21717"/>
                  </a:lnTo>
                  <a:lnTo>
                    <a:pt x="66281" y="27520"/>
                  </a:lnTo>
                  <a:lnTo>
                    <a:pt x="70281" y="31419"/>
                  </a:lnTo>
                  <a:lnTo>
                    <a:pt x="73240" y="36283"/>
                  </a:lnTo>
                  <a:lnTo>
                    <a:pt x="90449" y="23164"/>
                  </a:lnTo>
                  <a:lnTo>
                    <a:pt x="56642" y="622"/>
                  </a:lnTo>
                  <a:lnTo>
                    <a:pt x="51422" y="0"/>
                  </a:lnTo>
                  <a:lnTo>
                    <a:pt x="39509" y="0"/>
                  </a:lnTo>
                  <a:lnTo>
                    <a:pt x="5854" y="23698"/>
                  </a:lnTo>
                  <a:lnTo>
                    <a:pt x="4864" y="28409"/>
                  </a:lnTo>
                  <a:lnTo>
                    <a:pt x="4864" y="39585"/>
                  </a:lnTo>
                  <a:lnTo>
                    <a:pt x="36029" y="65316"/>
                  </a:lnTo>
                  <a:lnTo>
                    <a:pt x="53517" y="70218"/>
                  </a:lnTo>
                  <a:lnTo>
                    <a:pt x="59169" y="72377"/>
                  </a:lnTo>
                  <a:lnTo>
                    <a:pt x="66954" y="76949"/>
                  </a:lnTo>
                  <a:lnTo>
                    <a:pt x="68935" y="80225"/>
                  </a:lnTo>
                  <a:lnTo>
                    <a:pt x="68935" y="88861"/>
                  </a:lnTo>
                  <a:lnTo>
                    <a:pt x="67081" y="92113"/>
                  </a:lnTo>
                  <a:lnTo>
                    <a:pt x="59804" y="96393"/>
                  </a:lnTo>
                  <a:lnTo>
                    <a:pt x="55054" y="97459"/>
                  </a:lnTo>
                  <a:lnTo>
                    <a:pt x="42760" y="97459"/>
                  </a:lnTo>
                  <a:lnTo>
                    <a:pt x="36830" y="95808"/>
                  </a:lnTo>
                  <a:lnTo>
                    <a:pt x="26149" y="89192"/>
                  </a:lnTo>
                  <a:lnTo>
                    <a:pt x="21920" y="84442"/>
                  </a:lnTo>
                  <a:lnTo>
                    <a:pt x="18796" y="78232"/>
                  </a:lnTo>
                  <a:lnTo>
                    <a:pt x="0" y="89408"/>
                  </a:lnTo>
                  <a:lnTo>
                    <a:pt x="36423" y="116509"/>
                  </a:lnTo>
                  <a:lnTo>
                    <a:pt x="41960" y="117208"/>
                  </a:lnTo>
                  <a:lnTo>
                    <a:pt x="48056" y="117208"/>
                  </a:lnTo>
                  <a:lnTo>
                    <a:pt x="55930" y="117208"/>
                  </a:lnTo>
                  <a:lnTo>
                    <a:pt x="92303" y="91770"/>
                  </a:lnTo>
                  <a:lnTo>
                    <a:pt x="93218" y="87426"/>
                  </a:lnTo>
                  <a:lnTo>
                    <a:pt x="93218" y="77038"/>
                  </a:lnTo>
                  <a:close/>
                </a:path>
                <a:path w="710565" h="117475">
                  <a:moveTo>
                    <a:pt x="186753" y="2082"/>
                  </a:moveTo>
                  <a:lnTo>
                    <a:pt x="161556" y="2082"/>
                  </a:lnTo>
                  <a:lnTo>
                    <a:pt x="95948" y="115049"/>
                  </a:lnTo>
                  <a:lnTo>
                    <a:pt x="121094" y="115049"/>
                  </a:lnTo>
                  <a:lnTo>
                    <a:pt x="186753" y="2082"/>
                  </a:lnTo>
                  <a:close/>
                </a:path>
                <a:path w="710565" h="117475">
                  <a:moveTo>
                    <a:pt x="263944" y="73380"/>
                  </a:moveTo>
                  <a:lnTo>
                    <a:pt x="244881" y="73380"/>
                  </a:lnTo>
                  <a:lnTo>
                    <a:pt x="244881" y="31737"/>
                  </a:lnTo>
                  <a:lnTo>
                    <a:pt x="244881" y="2082"/>
                  </a:lnTo>
                  <a:lnTo>
                    <a:pt x="220878" y="2082"/>
                  </a:lnTo>
                  <a:lnTo>
                    <a:pt x="220878" y="31737"/>
                  </a:lnTo>
                  <a:lnTo>
                    <a:pt x="220878" y="73380"/>
                  </a:lnTo>
                  <a:lnTo>
                    <a:pt x="191770" y="73380"/>
                  </a:lnTo>
                  <a:lnTo>
                    <a:pt x="220599" y="31737"/>
                  </a:lnTo>
                  <a:lnTo>
                    <a:pt x="220878" y="31737"/>
                  </a:lnTo>
                  <a:lnTo>
                    <a:pt x="220878" y="2082"/>
                  </a:lnTo>
                  <a:lnTo>
                    <a:pt x="217512" y="2082"/>
                  </a:lnTo>
                  <a:lnTo>
                    <a:pt x="166141" y="74879"/>
                  </a:lnTo>
                  <a:lnTo>
                    <a:pt x="166141" y="92913"/>
                  </a:lnTo>
                  <a:lnTo>
                    <a:pt x="220878" y="92913"/>
                  </a:lnTo>
                  <a:lnTo>
                    <a:pt x="220878" y="115049"/>
                  </a:lnTo>
                  <a:lnTo>
                    <a:pt x="244881" y="115049"/>
                  </a:lnTo>
                  <a:lnTo>
                    <a:pt x="244881" y="92913"/>
                  </a:lnTo>
                  <a:lnTo>
                    <a:pt x="263944" y="92913"/>
                  </a:lnTo>
                  <a:lnTo>
                    <a:pt x="263944" y="73380"/>
                  </a:lnTo>
                  <a:close/>
                </a:path>
                <a:path w="710565" h="117475">
                  <a:moveTo>
                    <a:pt x="370052" y="2082"/>
                  </a:moveTo>
                  <a:lnTo>
                    <a:pt x="345173" y="2082"/>
                  </a:lnTo>
                  <a:lnTo>
                    <a:pt x="345173" y="45897"/>
                  </a:lnTo>
                  <a:lnTo>
                    <a:pt x="300761" y="45897"/>
                  </a:lnTo>
                  <a:lnTo>
                    <a:pt x="300761" y="2082"/>
                  </a:lnTo>
                  <a:lnTo>
                    <a:pt x="275971" y="2082"/>
                  </a:lnTo>
                  <a:lnTo>
                    <a:pt x="275971" y="115049"/>
                  </a:lnTo>
                  <a:lnTo>
                    <a:pt x="300761" y="115049"/>
                  </a:lnTo>
                  <a:lnTo>
                    <a:pt x="300761" y="66840"/>
                  </a:lnTo>
                  <a:lnTo>
                    <a:pt x="345173" y="66840"/>
                  </a:lnTo>
                  <a:lnTo>
                    <a:pt x="345173" y="115049"/>
                  </a:lnTo>
                  <a:lnTo>
                    <a:pt x="370052" y="115049"/>
                  </a:lnTo>
                  <a:lnTo>
                    <a:pt x="370052" y="2082"/>
                  </a:lnTo>
                  <a:close/>
                </a:path>
                <a:path w="710565" h="117475">
                  <a:moveTo>
                    <a:pt x="486321" y="115049"/>
                  </a:moveTo>
                  <a:lnTo>
                    <a:pt x="477456" y="89865"/>
                  </a:lnTo>
                  <a:lnTo>
                    <a:pt x="471093" y="71818"/>
                  </a:lnTo>
                  <a:lnTo>
                    <a:pt x="457555" y="33375"/>
                  </a:lnTo>
                  <a:lnTo>
                    <a:pt x="446976" y="3340"/>
                  </a:lnTo>
                  <a:lnTo>
                    <a:pt x="446976" y="71818"/>
                  </a:lnTo>
                  <a:lnTo>
                    <a:pt x="420433" y="71818"/>
                  </a:lnTo>
                  <a:lnTo>
                    <a:pt x="433717" y="33375"/>
                  </a:lnTo>
                  <a:lnTo>
                    <a:pt x="433997" y="33375"/>
                  </a:lnTo>
                  <a:lnTo>
                    <a:pt x="446976" y="71818"/>
                  </a:lnTo>
                  <a:lnTo>
                    <a:pt x="446976" y="3340"/>
                  </a:lnTo>
                  <a:lnTo>
                    <a:pt x="446379" y="1638"/>
                  </a:lnTo>
                  <a:lnTo>
                    <a:pt x="422694" y="1638"/>
                  </a:lnTo>
                  <a:lnTo>
                    <a:pt x="382752" y="115049"/>
                  </a:lnTo>
                  <a:lnTo>
                    <a:pt x="405650" y="115049"/>
                  </a:lnTo>
                  <a:lnTo>
                    <a:pt x="414350" y="89865"/>
                  </a:lnTo>
                  <a:lnTo>
                    <a:pt x="452780" y="89865"/>
                  </a:lnTo>
                  <a:lnTo>
                    <a:pt x="461124" y="115049"/>
                  </a:lnTo>
                  <a:lnTo>
                    <a:pt x="486321" y="115049"/>
                  </a:lnTo>
                  <a:close/>
                </a:path>
                <a:path w="710565" h="117475">
                  <a:moveTo>
                    <a:pt x="594360" y="2082"/>
                  </a:moveTo>
                  <a:lnTo>
                    <a:pt x="571423" y="2082"/>
                  </a:lnTo>
                  <a:lnTo>
                    <a:pt x="571423" y="74142"/>
                  </a:lnTo>
                  <a:lnTo>
                    <a:pt x="571106" y="74142"/>
                  </a:lnTo>
                  <a:lnTo>
                    <a:pt x="523811" y="2082"/>
                  </a:lnTo>
                  <a:lnTo>
                    <a:pt x="499021" y="2082"/>
                  </a:lnTo>
                  <a:lnTo>
                    <a:pt x="499021" y="115049"/>
                  </a:lnTo>
                  <a:lnTo>
                    <a:pt x="521881" y="115049"/>
                  </a:lnTo>
                  <a:lnTo>
                    <a:pt x="521868" y="42392"/>
                  </a:lnTo>
                  <a:lnTo>
                    <a:pt x="522185" y="42392"/>
                  </a:lnTo>
                  <a:lnTo>
                    <a:pt x="571423" y="115049"/>
                  </a:lnTo>
                  <a:lnTo>
                    <a:pt x="594360" y="115049"/>
                  </a:lnTo>
                  <a:lnTo>
                    <a:pt x="594360" y="2082"/>
                  </a:lnTo>
                  <a:close/>
                </a:path>
                <a:path w="710565" h="117475">
                  <a:moveTo>
                    <a:pt x="710514" y="115049"/>
                  </a:moveTo>
                  <a:lnTo>
                    <a:pt x="701649" y="89865"/>
                  </a:lnTo>
                  <a:lnTo>
                    <a:pt x="695312" y="71818"/>
                  </a:lnTo>
                  <a:lnTo>
                    <a:pt x="681786" y="33375"/>
                  </a:lnTo>
                  <a:lnTo>
                    <a:pt x="671207" y="3340"/>
                  </a:lnTo>
                  <a:lnTo>
                    <a:pt x="671207" y="71818"/>
                  </a:lnTo>
                  <a:lnTo>
                    <a:pt x="644664" y="71818"/>
                  </a:lnTo>
                  <a:lnTo>
                    <a:pt x="657923" y="33375"/>
                  </a:lnTo>
                  <a:lnTo>
                    <a:pt x="658228" y="33375"/>
                  </a:lnTo>
                  <a:lnTo>
                    <a:pt x="671207" y="71818"/>
                  </a:lnTo>
                  <a:lnTo>
                    <a:pt x="671207" y="3340"/>
                  </a:lnTo>
                  <a:lnTo>
                    <a:pt x="670610" y="1638"/>
                  </a:lnTo>
                  <a:lnTo>
                    <a:pt x="646925" y="1638"/>
                  </a:lnTo>
                  <a:lnTo>
                    <a:pt x="606983" y="115049"/>
                  </a:lnTo>
                  <a:lnTo>
                    <a:pt x="629843" y="115049"/>
                  </a:lnTo>
                  <a:lnTo>
                    <a:pt x="638581" y="89865"/>
                  </a:lnTo>
                  <a:lnTo>
                    <a:pt x="677024" y="89865"/>
                  </a:lnTo>
                  <a:lnTo>
                    <a:pt x="685368" y="115049"/>
                  </a:lnTo>
                  <a:lnTo>
                    <a:pt x="710514" y="1150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0733" y="4282266"/>
              <a:ext cx="419085" cy="11720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898648" y="3800855"/>
            <a:ext cx="1765300" cy="1064260"/>
            <a:chOff x="2898648" y="3800855"/>
            <a:chExt cx="1765300" cy="1064260"/>
          </a:xfrm>
        </p:grpSpPr>
        <p:sp>
          <p:nvSpPr>
            <p:cNvPr id="9" name="object 9"/>
            <p:cNvSpPr/>
            <p:nvPr/>
          </p:nvSpPr>
          <p:spPr>
            <a:xfrm>
              <a:off x="2898648" y="3800855"/>
              <a:ext cx="1765300" cy="1064260"/>
            </a:xfrm>
            <a:custGeom>
              <a:avLst/>
              <a:gdLst/>
              <a:ahLst/>
              <a:cxnLst/>
              <a:rect l="l" t="t" r="r" b="b"/>
              <a:pathLst>
                <a:path w="1765300" h="1064260">
                  <a:moveTo>
                    <a:pt x="1764792" y="0"/>
                  </a:moveTo>
                  <a:lnTo>
                    <a:pt x="0" y="0"/>
                  </a:lnTo>
                  <a:lnTo>
                    <a:pt x="0" y="1063752"/>
                  </a:lnTo>
                  <a:lnTo>
                    <a:pt x="1764792" y="1063752"/>
                  </a:lnTo>
                  <a:lnTo>
                    <a:pt x="17647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2988" y="3874007"/>
              <a:ext cx="903732" cy="90220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789301" y="3110230"/>
            <a:ext cx="2025014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PRE-OPTIMIZATION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 MT"/>
                <a:cs typeface="Arial MT"/>
              </a:rPr>
              <a:t>(TOWARDS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SAP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S/4HAHA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0" dirty="0">
                <a:latin typeface="Arial MT"/>
                <a:cs typeface="Arial MT"/>
              </a:rPr>
              <a:t>–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e.g.: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System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Conversion)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8388" y="3110230"/>
            <a:ext cx="1818005" cy="423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b="1" spc="-25" dirty="0">
                <a:latin typeface="Arial"/>
                <a:cs typeface="Arial"/>
              </a:rPr>
              <a:t>POST-</a:t>
            </a:r>
            <a:r>
              <a:rPr sz="1400" b="1" spc="-10" dirty="0">
                <a:latin typeface="Arial"/>
                <a:cs typeface="Arial"/>
              </a:rPr>
              <a:t>OPTIMIZATION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 MT"/>
                <a:cs typeface="Arial MT"/>
              </a:rPr>
              <a:t>(SAP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S/4HANA)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0920" y="3110230"/>
            <a:ext cx="20840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7825" marR="5080" indent="-36576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INITIAL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/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INCREMENTAL IMPROVEMENT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609201" y="3110230"/>
            <a:ext cx="12331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940" marR="5080" indent="-15240">
              <a:lnSpc>
                <a:spcPct val="100000"/>
              </a:lnSpc>
              <a:spcBef>
                <a:spcPts val="105"/>
              </a:spcBef>
            </a:pPr>
            <a:r>
              <a:rPr sz="1400" b="1" spc="-25" dirty="0">
                <a:latin typeface="Arial"/>
                <a:cs typeface="Arial"/>
              </a:rPr>
              <a:t>INTEGRATION </a:t>
            </a:r>
            <a:r>
              <a:rPr sz="1400" b="1" dirty="0">
                <a:latin typeface="Arial"/>
                <a:cs typeface="Arial"/>
              </a:rPr>
              <a:t>BEYOND</a:t>
            </a:r>
            <a:r>
              <a:rPr sz="1400" b="1" spc="-25" dirty="0">
                <a:latin typeface="Arial"/>
                <a:cs typeface="Arial"/>
              </a:rPr>
              <a:t> ERP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342119" y="3800855"/>
            <a:ext cx="1765300" cy="1064260"/>
            <a:chOff x="9342119" y="3800855"/>
            <a:chExt cx="1765300" cy="1064260"/>
          </a:xfrm>
        </p:grpSpPr>
        <p:sp>
          <p:nvSpPr>
            <p:cNvPr id="16" name="object 16"/>
            <p:cNvSpPr/>
            <p:nvPr/>
          </p:nvSpPr>
          <p:spPr>
            <a:xfrm>
              <a:off x="9342119" y="3800855"/>
              <a:ext cx="1765300" cy="1064260"/>
            </a:xfrm>
            <a:custGeom>
              <a:avLst/>
              <a:gdLst/>
              <a:ahLst/>
              <a:cxnLst/>
              <a:rect l="l" t="t" r="r" b="b"/>
              <a:pathLst>
                <a:path w="1765300" h="1064260">
                  <a:moveTo>
                    <a:pt x="1764792" y="0"/>
                  </a:moveTo>
                  <a:lnTo>
                    <a:pt x="0" y="0"/>
                  </a:lnTo>
                  <a:lnTo>
                    <a:pt x="0" y="1063752"/>
                  </a:lnTo>
                  <a:lnTo>
                    <a:pt x="1764792" y="1063752"/>
                  </a:lnTo>
                  <a:lnTo>
                    <a:pt x="17647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81387" y="4195571"/>
              <a:ext cx="1286255" cy="251460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54380" y="3800855"/>
            <a:ext cx="1763395" cy="1064260"/>
            <a:chOff x="754380" y="3800855"/>
            <a:chExt cx="1763395" cy="1064260"/>
          </a:xfrm>
        </p:grpSpPr>
        <p:sp>
          <p:nvSpPr>
            <p:cNvPr id="19" name="object 19"/>
            <p:cNvSpPr/>
            <p:nvPr/>
          </p:nvSpPr>
          <p:spPr>
            <a:xfrm>
              <a:off x="754380" y="3800855"/>
              <a:ext cx="1763395" cy="1064260"/>
            </a:xfrm>
            <a:custGeom>
              <a:avLst/>
              <a:gdLst/>
              <a:ahLst/>
              <a:cxnLst/>
              <a:rect l="l" t="t" r="r" b="b"/>
              <a:pathLst>
                <a:path w="1763395" h="1064260">
                  <a:moveTo>
                    <a:pt x="1763268" y="0"/>
                  </a:moveTo>
                  <a:lnTo>
                    <a:pt x="0" y="0"/>
                  </a:lnTo>
                  <a:lnTo>
                    <a:pt x="0" y="1063752"/>
                  </a:lnTo>
                  <a:lnTo>
                    <a:pt x="1763268" y="1063752"/>
                  </a:lnTo>
                  <a:lnTo>
                    <a:pt x="176326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2624" y="3855719"/>
              <a:ext cx="900684" cy="90068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066538" y="4538852"/>
            <a:ext cx="1594485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EFAB00"/>
                </a:solidFill>
                <a:latin typeface="Arial MT"/>
                <a:cs typeface="Arial MT"/>
              </a:rPr>
              <a:t>Process-</a:t>
            </a:r>
            <a:r>
              <a:rPr sz="1400" dirty="0">
                <a:solidFill>
                  <a:srgbClr val="EFAB00"/>
                </a:solidFill>
                <a:latin typeface="Arial MT"/>
                <a:cs typeface="Arial MT"/>
              </a:rPr>
              <a:t>driven </a:t>
            </a:r>
            <a:r>
              <a:rPr sz="1400" spc="-25" dirty="0">
                <a:solidFill>
                  <a:srgbClr val="EFAB00"/>
                </a:solidFill>
                <a:latin typeface="Arial MT"/>
                <a:cs typeface="Arial MT"/>
              </a:rPr>
              <a:t>or </a:t>
            </a:r>
            <a:r>
              <a:rPr sz="1400" spc="-10" dirty="0">
                <a:solidFill>
                  <a:srgbClr val="EFAB00"/>
                </a:solidFill>
                <a:latin typeface="Arial MT"/>
                <a:cs typeface="Arial MT"/>
              </a:rPr>
              <a:t>solution-</a:t>
            </a:r>
            <a:r>
              <a:rPr sz="1400" dirty="0">
                <a:solidFill>
                  <a:srgbClr val="EFAB00"/>
                </a:solidFill>
                <a:latin typeface="Arial MT"/>
                <a:cs typeface="Arial MT"/>
              </a:rPr>
              <a:t>driven</a:t>
            </a:r>
            <a:r>
              <a:rPr sz="1400" spc="1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EFAB00"/>
                </a:solidFill>
                <a:latin typeface="Arial MT"/>
                <a:cs typeface="Arial MT"/>
              </a:rPr>
              <a:t>ERP </a:t>
            </a:r>
            <a:r>
              <a:rPr sz="1400" spc="-10" dirty="0">
                <a:solidFill>
                  <a:srgbClr val="EFAB00"/>
                </a:solidFill>
                <a:latin typeface="Arial MT"/>
                <a:cs typeface="Arial MT"/>
              </a:rPr>
              <a:t>transformation approach</a:t>
            </a:r>
            <a:endParaRPr sz="1400" dirty="0">
              <a:solidFill>
                <a:srgbClr val="EFAB00"/>
              </a:solidFill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62190" y="2482786"/>
            <a:ext cx="2182495" cy="400685"/>
            <a:chOff x="762190" y="2482786"/>
            <a:chExt cx="2182495" cy="400685"/>
          </a:xfrm>
        </p:grpSpPr>
        <p:sp>
          <p:nvSpPr>
            <p:cNvPr id="23" name="object 23"/>
            <p:cNvSpPr/>
            <p:nvPr/>
          </p:nvSpPr>
          <p:spPr>
            <a:xfrm>
              <a:off x="776477" y="2497073"/>
              <a:ext cx="2153920" cy="372110"/>
            </a:xfrm>
            <a:custGeom>
              <a:avLst/>
              <a:gdLst/>
              <a:ahLst/>
              <a:cxnLst/>
              <a:rect l="l" t="t" r="r" b="b"/>
              <a:pathLst>
                <a:path w="2153920" h="372110">
                  <a:moveTo>
                    <a:pt x="2053971" y="0"/>
                  </a:moveTo>
                  <a:lnTo>
                    <a:pt x="0" y="0"/>
                  </a:lnTo>
                  <a:lnTo>
                    <a:pt x="0" y="371855"/>
                  </a:lnTo>
                  <a:lnTo>
                    <a:pt x="2053971" y="371855"/>
                  </a:lnTo>
                  <a:lnTo>
                    <a:pt x="2153412" y="185927"/>
                  </a:lnTo>
                  <a:lnTo>
                    <a:pt x="20539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76477" y="2497073"/>
              <a:ext cx="2153920" cy="372110"/>
            </a:xfrm>
            <a:custGeom>
              <a:avLst/>
              <a:gdLst/>
              <a:ahLst/>
              <a:cxnLst/>
              <a:rect l="l" t="t" r="r" b="b"/>
              <a:pathLst>
                <a:path w="2153920" h="372110">
                  <a:moveTo>
                    <a:pt x="0" y="0"/>
                  </a:moveTo>
                  <a:lnTo>
                    <a:pt x="2053971" y="0"/>
                  </a:lnTo>
                  <a:lnTo>
                    <a:pt x="2153412" y="185927"/>
                  </a:lnTo>
                  <a:lnTo>
                    <a:pt x="2053971" y="371855"/>
                  </a:lnTo>
                  <a:lnTo>
                    <a:pt x="0" y="371855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02614" y="2557399"/>
            <a:ext cx="18484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Improve</a:t>
            </a:r>
            <a:r>
              <a:rPr sz="14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existing</a:t>
            </a:r>
            <a:r>
              <a:rPr sz="1400" b="1" spc="-7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ERP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915602" y="2482786"/>
            <a:ext cx="6092825" cy="400685"/>
            <a:chOff x="2915602" y="2482786"/>
            <a:chExt cx="6092825" cy="400685"/>
          </a:xfrm>
        </p:grpSpPr>
        <p:sp>
          <p:nvSpPr>
            <p:cNvPr id="27" name="object 27"/>
            <p:cNvSpPr/>
            <p:nvPr/>
          </p:nvSpPr>
          <p:spPr>
            <a:xfrm>
              <a:off x="2929889" y="2497073"/>
              <a:ext cx="6064250" cy="372110"/>
            </a:xfrm>
            <a:custGeom>
              <a:avLst/>
              <a:gdLst/>
              <a:ahLst/>
              <a:cxnLst/>
              <a:rect l="l" t="t" r="r" b="b"/>
              <a:pathLst>
                <a:path w="6064250" h="372110">
                  <a:moveTo>
                    <a:pt x="5978652" y="0"/>
                  </a:moveTo>
                  <a:lnTo>
                    <a:pt x="0" y="0"/>
                  </a:lnTo>
                  <a:lnTo>
                    <a:pt x="85343" y="185927"/>
                  </a:lnTo>
                  <a:lnTo>
                    <a:pt x="0" y="371855"/>
                  </a:lnTo>
                  <a:lnTo>
                    <a:pt x="5978652" y="371855"/>
                  </a:lnTo>
                  <a:lnTo>
                    <a:pt x="6063995" y="185927"/>
                  </a:lnTo>
                  <a:lnTo>
                    <a:pt x="597865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29889" y="2497073"/>
              <a:ext cx="6064250" cy="372110"/>
            </a:xfrm>
            <a:custGeom>
              <a:avLst/>
              <a:gdLst/>
              <a:ahLst/>
              <a:cxnLst/>
              <a:rect l="l" t="t" r="r" b="b"/>
              <a:pathLst>
                <a:path w="6064250" h="372110">
                  <a:moveTo>
                    <a:pt x="0" y="0"/>
                  </a:moveTo>
                  <a:lnTo>
                    <a:pt x="5978652" y="0"/>
                  </a:lnTo>
                  <a:lnTo>
                    <a:pt x="6063995" y="185927"/>
                  </a:lnTo>
                  <a:lnTo>
                    <a:pt x="5978652" y="371855"/>
                  </a:lnTo>
                  <a:lnTo>
                    <a:pt x="0" y="371855"/>
                  </a:lnTo>
                  <a:lnTo>
                    <a:pt x="85343" y="185927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783328" y="2557399"/>
            <a:ext cx="236220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Transform</a:t>
            </a:r>
            <a:r>
              <a:rPr sz="1400" b="1" spc="-5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to</a:t>
            </a:r>
            <a:r>
              <a:rPr sz="14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SAP</a:t>
            </a:r>
            <a:r>
              <a:rPr sz="1400" b="1" spc="1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S/4HANA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979598" y="2482786"/>
            <a:ext cx="2491740" cy="400685"/>
            <a:chOff x="8979598" y="2482786"/>
            <a:chExt cx="2491740" cy="400685"/>
          </a:xfrm>
        </p:grpSpPr>
        <p:sp>
          <p:nvSpPr>
            <p:cNvPr id="31" name="object 31"/>
            <p:cNvSpPr/>
            <p:nvPr/>
          </p:nvSpPr>
          <p:spPr>
            <a:xfrm>
              <a:off x="8993885" y="2497073"/>
              <a:ext cx="2463165" cy="372110"/>
            </a:xfrm>
            <a:custGeom>
              <a:avLst/>
              <a:gdLst/>
              <a:ahLst/>
              <a:cxnLst/>
              <a:rect l="l" t="t" r="r" b="b"/>
              <a:pathLst>
                <a:path w="2463165" h="372110">
                  <a:moveTo>
                    <a:pt x="2377440" y="0"/>
                  </a:moveTo>
                  <a:lnTo>
                    <a:pt x="0" y="0"/>
                  </a:lnTo>
                  <a:lnTo>
                    <a:pt x="85344" y="185927"/>
                  </a:lnTo>
                  <a:lnTo>
                    <a:pt x="0" y="371855"/>
                  </a:lnTo>
                  <a:lnTo>
                    <a:pt x="2377440" y="371855"/>
                  </a:lnTo>
                  <a:lnTo>
                    <a:pt x="2462784" y="185927"/>
                  </a:lnTo>
                  <a:lnTo>
                    <a:pt x="237744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993885" y="2497073"/>
              <a:ext cx="2463165" cy="372110"/>
            </a:xfrm>
            <a:custGeom>
              <a:avLst/>
              <a:gdLst/>
              <a:ahLst/>
              <a:cxnLst/>
              <a:rect l="l" t="t" r="r" b="b"/>
              <a:pathLst>
                <a:path w="2463165" h="372110">
                  <a:moveTo>
                    <a:pt x="0" y="0"/>
                  </a:moveTo>
                  <a:lnTo>
                    <a:pt x="2377440" y="0"/>
                  </a:lnTo>
                  <a:lnTo>
                    <a:pt x="2462784" y="185927"/>
                  </a:lnTo>
                  <a:lnTo>
                    <a:pt x="2377440" y="371855"/>
                  </a:lnTo>
                  <a:lnTo>
                    <a:pt x="0" y="371855"/>
                  </a:lnTo>
                  <a:lnTo>
                    <a:pt x="85344" y="185927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321165" y="2557399"/>
            <a:ext cx="180848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Improve</a:t>
            </a:r>
            <a:r>
              <a:rPr sz="1400" b="1" spc="-8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beyond</a:t>
            </a:r>
            <a:r>
              <a:rPr sz="14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ERP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044440" y="4082796"/>
            <a:ext cx="1772920" cy="501650"/>
          </a:xfrm>
          <a:custGeom>
            <a:avLst/>
            <a:gdLst/>
            <a:ahLst/>
            <a:cxnLst/>
            <a:rect l="l" t="t" r="r" b="b"/>
            <a:pathLst>
              <a:path w="1772920" h="501650">
                <a:moveTo>
                  <a:pt x="1521714" y="0"/>
                </a:moveTo>
                <a:lnTo>
                  <a:pt x="1521714" y="125348"/>
                </a:lnTo>
                <a:lnTo>
                  <a:pt x="0" y="125348"/>
                </a:lnTo>
                <a:lnTo>
                  <a:pt x="0" y="376046"/>
                </a:lnTo>
                <a:lnTo>
                  <a:pt x="1521714" y="376046"/>
                </a:lnTo>
                <a:lnTo>
                  <a:pt x="1521714" y="501395"/>
                </a:lnTo>
                <a:lnTo>
                  <a:pt x="1772412" y="250697"/>
                </a:lnTo>
                <a:lnTo>
                  <a:pt x="1521714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5688" y="1813764"/>
            <a:ext cx="11161776" cy="275844"/>
          </a:xfrm>
          <a:prstGeom prst="rect">
            <a:avLst/>
          </a:prstGeom>
          <a:ln>
            <a:solidFill>
              <a:srgbClr val="EFAB00"/>
            </a:solidFill>
          </a:ln>
        </p:spPr>
      </p:pic>
      <p:sp>
        <p:nvSpPr>
          <p:cNvPr id="36" name="object 36"/>
          <p:cNvSpPr txBox="1"/>
          <p:nvPr/>
        </p:nvSpPr>
        <p:spPr>
          <a:xfrm>
            <a:off x="4455032" y="1773568"/>
            <a:ext cx="2817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Transformation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lang="en-US" sz="1800" b="1" spc="-10" dirty="0" smtClean="0">
                <a:latin typeface="Arial"/>
                <a:cs typeface="Arial"/>
              </a:rPr>
              <a:t>Scenarios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  <p:bldP spid="21" grpId="0"/>
      <p:bldP spid="25" grpId="0"/>
      <p:bldP spid="29" grpId="0"/>
      <p:bldP spid="33" grpId="0"/>
      <p:bldP spid="34" grpId="0" animBg="1"/>
      <p:bldP spid="3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Custom 19">
      <a:dk1>
        <a:sysClr val="windowText" lastClr="000000"/>
      </a:dk1>
      <a:lt1>
        <a:sysClr val="window" lastClr="FFFFFF"/>
      </a:lt1>
      <a:dk2>
        <a:srgbClr val="240D58"/>
      </a:dk2>
      <a:lt2>
        <a:srgbClr val="EEECE1"/>
      </a:lt2>
      <a:accent1>
        <a:srgbClr val="45209D"/>
      </a:accent1>
      <a:accent2>
        <a:srgbClr val="45209D"/>
      </a:accent2>
      <a:accent3>
        <a:srgbClr val="34DFCB"/>
      </a:accent3>
      <a:accent4>
        <a:srgbClr val="791038"/>
      </a:accent4>
      <a:accent5>
        <a:srgbClr val="EF8F21"/>
      </a:accent5>
      <a:accent6>
        <a:srgbClr val="0090C4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lIns="91440" tIns="45720" rIns="91440" bIns="45720" rtlCol="0" anchor="t">
        <a:noAutofit/>
      </a:bodyPr>
      <a:lstStyle>
        <a:defPPr algn="l">
          <a:defRPr sz="2200" dirty="0">
            <a:solidFill>
              <a:schemeClr val="tx1">
                <a:lumMod val="75000"/>
                <a:lumOff val="25000"/>
              </a:schemeClr>
            </a:solidFill>
            <a:effectLst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</TotalTime>
  <Words>2494</Words>
  <Application>Microsoft Office PowerPoint</Application>
  <PresentationFormat>Widescreen</PresentationFormat>
  <Paragraphs>536</Paragraphs>
  <Slides>55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68" baseType="lpstr">
      <vt:lpstr>Arial</vt:lpstr>
      <vt:lpstr>Arial MT</vt:lpstr>
      <vt:lpstr>Calibri</vt:lpstr>
      <vt:lpstr>Calibri Light</vt:lpstr>
      <vt:lpstr>Cambria</vt:lpstr>
      <vt:lpstr>Open Sans</vt:lpstr>
      <vt:lpstr>Segoe UI</vt:lpstr>
      <vt:lpstr>Times New Roman</vt:lpstr>
      <vt:lpstr>Verdana</vt:lpstr>
      <vt:lpstr>Wingdings</vt:lpstr>
      <vt:lpstr>Office Theme</vt:lpstr>
      <vt:lpstr>1_Office Theme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SAP Signavio Process Insights Our offering</vt:lpstr>
      <vt:lpstr>PowerPoint Presentation</vt:lpstr>
      <vt:lpstr>Introduction to SAP Signavio Process Insights Independent of your transformation scenario</vt:lpstr>
      <vt:lpstr>Introduction to SAP Signavio Process Insights Solve your pain points and discover value fast</vt:lpstr>
      <vt:lpstr>Solve your pain points and discover value fast</vt:lpstr>
      <vt:lpstr>Solve your pain points and discover value fast</vt:lpstr>
      <vt:lpstr>Solve your pain points and discover value fast</vt:lpstr>
      <vt:lpstr>Solve your pain points and discover value fast</vt:lpstr>
      <vt:lpstr>Solve your pain points and discover value fast</vt:lpstr>
      <vt:lpstr>Driving continuous improvement of processes</vt:lpstr>
      <vt:lpstr>Driving fast business outcomes</vt:lpstr>
      <vt:lpstr>PowerPoint Presentation</vt:lpstr>
      <vt:lpstr>Our offering</vt:lpstr>
      <vt:lpstr>PowerPoint Presentation</vt:lpstr>
      <vt:lpstr>Introduction</vt:lpstr>
      <vt:lpstr>What is SAP Signavio Process Insights, discovery edition?</vt:lpstr>
      <vt:lpstr>Content comparison of different solutions</vt:lpstr>
      <vt:lpstr>SAP Signavio Process Insights, discovery edition Special features</vt:lpstr>
      <vt:lpstr>SAP Signavio Process Insights, discovery edition How to request SAP Signavio Process Insights, discovery edition</vt:lpstr>
      <vt:lpstr>PowerPoint Presentation</vt:lpstr>
      <vt:lpstr>PowerPoint Presentation</vt:lpstr>
      <vt:lpstr>Why process mining?</vt:lpstr>
      <vt:lpstr>Our solution makes processes tangible and performance measurable</vt:lpstr>
      <vt:lpstr>… and helps you bring performance, profitability, and     people satisfaction in sync</vt:lpstr>
      <vt:lpstr>Introduction to SAP Signavio Process Intelligence Supporting multiple transformation initiatives across process domains</vt:lpstr>
      <vt:lpstr>Helping you achieve fast time to insight</vt:lpstr>
      <vt:lpstr>Helping you achieve fast time to adapt</vt:lpstr>
      <vt:lpstr>PowerPoint Presentation</vt:lpstr>
      <vt:lpstr>Prerequisites</vt:lpstr>
      <vt:lpstr>Connectivity</vt:lpstr>
      <vt:lpstr>SAP Signavio Process Intelligence: from prerequisites to successful data import Transformation templates for different processes</vt:lpstr>
      <vt:lpstr>SAP Signavio Process Intelligence: from prerequisites to successful data import Process data pipeline (PDP)</vt:lpstr>
      <vt:lpstr>PowerPoint Presentation</vt:lpstr>
      <vt:lpstr>Example: out-of-the-box dashboard</vt:lpstr>
      <vt:lpstr>PowerPoint Presentation</vt:lpstr>
      <vt:lpstr>SAP Signavio Process Intelligence in action – part 1 Get started: dashboard creation</vt:lpstr>
      <vt:lpstr>Create a widget</vt:lpstr>
      <vt:lpstr>What is SIGNAL</vt:lpstr>
      <vt:lpstr>What is SIGNAL</vt:lpstr>
      <vt:lpstr>SAP Signavio Process Intelligence in action – part 1 Fast time to value – value accelerator library and out-of-the-box templates</vt:lpstr>
      <vt:lpstr>PowerPoint Presentation</vt:lpstr>
      <vt:lpstr>SAP Signavio Process Intelligence in action – part 2 SAP Signavio Process Intelligence Metric library</vt:lpstr>
      <vt:lpstr>SAP Signavio Process Intelligence in action – part 2 SAP Signavio Process Intelligence Metric library</vt:lpstr>
      <vt:lpstr>SAP Signavio Process Intelligence in action – part 2 SAP Signavio Process Intelligence Insights</vt:lpstr>
      <vt:lpstr>SAP Signavio Process Intelligence in action – part 2 SAP Signavio Process Intelligence Actions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openSAP_signavio1_Week_3_All_Slides.pdf</dc:title>
  <dc:creator>openSAP</dc:creator>
  <cp:lastModifiedBy>Windows User</cp:lastModifiedBy>
  <cp:revision>28</cp:revision>
  <dcterms:created xsi:type="dcterms:W3CDTF">2023-08-04T10:47:51Z</dcterms:created>
  <dcterms:modified xsi:type="dcterms:W3CDTF">2023-08-10T12:39:29Z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2023-06-26T00:00:00Z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2023-08-04T00:00:00Z</vt:filetime>
  </property>
  <property fmtid="{D5CDD505-2E9C-101B-9397-08002B2CF9AE}" pid="5" name="Producer">
    <vt:lpwstr>Microsoft® PowerPoint® for Microsoft 365</vt:lpwstr>
  </property>
</Properties>
</file>